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86" r:id="rId3"/>
    <p:sldId id="257" r:id="rId4"/>
    <p:sldId id="258" r:id="rId5"/>
    <p:sldId id="261" r:id="rId6"/>
    <p:sldId id="262" r:id="rId7"/>
    <p:sldId id="287" r:id="rId8"/>
    <p:sldId id="260" r:id="rId9"/>
    <p:sldId id="264" r:id="rId10"/>
    <p:sldId id="263" r:id="rId11"/>
    <p:sldId id="277" r:id="rId12"/>
    <p:sldId id="278" r:id="rId13"/>
    <p:sldId id="266" r:id="rId14"/>
    <p:sldId id="265" r:id="rId15"/>
    <p:sldId id="271" r:id="rId16"/>
    <p:sldId id="279" r:id="rId17"/>
    <p:sldId id="280" r:id="rId18"/>
    <p:sldId id="281" r:id="rId19"/>
    <p:sldId id="259" r:id="rId20"/>
    <p:sldId id="272" r:id="rId21"/>
    <p:sldId id="267" r:id="rId22"/>
    <p:sldId id="282" r:id="rId23"/>
    <p:sldId id="273" r:id="rId24"/>
    <p:sldId id="268" r:id="rId25"/>
    <p:sldId id="289" r:id="rId26"/>
    <p:sldId id="283" r:id="rId27"/>
    <p:sldId id="284" r:id="rId28"/>
    <p:sldId id="274" r:id="rId29"/>
    <p:sldId id="269" r:id="rId30"/>
    <p:sldId id="288" r:id="rId31"/>
    <p:sldId id="275" r:id="rId32"/>
    <p:sldId id="270" r:id="rId33"/>
    <p:sldId id="285" r:id="rId34"/>
    <p:sldId id="27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0214" autoAdjust="0"/>
  </p:normalViewPr>
  <p:slideViewPr>
    <p:cSldViewPr>
      <p:cViewPr varScale="1">
        <p:scale>
          <a:sx n="77" d="100"/>
          <a:sy n="77" d="100"/>
        </p:scale>
        <p:origin x="-19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27.06.15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27.06.15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b="1" dirty="0" smtClean="0"/>
              <a:t>ИМПИНДЖМЕНТ СИНДРОМ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996952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b="1" dirty="0" smtClean="0"/>
              <a:t>синдром </a:t>
            </a:r>
            <a:r>
              <a:rPr lang="ru-RU" sz="2800" b="1" dirty="0"/>
              <a:t>(синдром сдавления ротатора плеча, </a:t>
            </a:r>
            <a:r>
              <a:rPr lang="ru-RU" sz="2800" b="1" dirty="0" err="1"/>
              <a:t>плечелопаточный</a:t>
            </a:r>
            <a:r>
              <a:rPr lang="ru-RU" sz="2800" b="1" dirty="0"/>
              <a:t> болевой синдром с ограниченной подвижностью плеча) - представляет собой комплексное поражение структур, прилежащих к </a:t>
            </a:r>
            <a:r>
              <a:rPr lang="ru-RU" sz="2800" b="1" dirty="0" err="1"/>
              <a:t>субакромиальной</a:t>
            </a:r>
            <a:r>
              <a:rPr lang="ru-RU" sz="2800" b="1" dirty="0"/>
              <a:t> сумке, связанное с нарушением биомеханики плечевого сустава.</a:t>
            </a:r>
          </a:p>
        </p:txBody>
      </p:sp>
    </p:spTree>
    <p:extLst>
      <p:ext uri="{BB962C8B-B14F-4D97-AF65-F5344CB8AC3E}">
        <p14:creationId xmlns:p14="http://schemas.microsoft.com/office/powerpoint/2010/main" val="74229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smtClean="0">
                <a:solidFill>
                  <a:schemeClr val="tx1"/>
                </a:solidFill>
              </a:rPr>
              <a:t>ДИАГНОСТИКА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sz="2400" dirty="0" smtClean="0"/>
              <a:t>«</a:t>
            </a:r>
            <a:r>
              <a:rPr lang="ru-RU" sz="2400" dirty="0" err="1">
                <a:solidFill>
                  <a:schemeClr val="tx1"/>
                </a:solidFill>
              </a:rPr>
              <a:t>Импинджмент</a:t>
            </a:r>
            <a:r>
              <a:rPr lang="ru-RU" sz="2400" dirty="0">
                <a:solidFill>
                  <a:schemeClr val="tx1"/>
                </a:solidFill>
              </a:rPr>
              <a:t>-признака» - появлением или усилением боли в передней области плеча при выполнении пассивного сгибания плеча. </a:t>
            </a:r>
            <a:endParaRPr lang="ru-RU" sz="2000" dirty="0">
              <a:solidFill>
                <a:schemeClr val="tx1"/>
              </a:solidFill>
            </a:endParaRPr>
          </a:p>
          <a:p>
            <a:pPr lvl="1"/>
            <a:r>
              <a:rPr lang="ru-RU" sz="2400" dirty="0">
                <a:solidFill>
                  <a:schemeClr val="tx1"/>
                </a:solidFill>
              </a:rPr>
              <a:t>«</a:t>
            </a:r>
            <a:r>
              <a:rPr lang="ru-RU" sz="2400" dirty="0" err="1">
                <a:solidFill>
                  <a:schemeClr val="tx1"/>
                </a:solidFill>
              </a:rPr>
              <a:t>Импинджмент</a:t>
            </a:r>
            <a:r>
              <a:rPr lang="ru-RU" sz="2400" dirty="0">
                <a:solidFill>
                  <a:schemeClr val="tx1"/>
                </a:solidFill>
              </a:rPr>
              <a:t>-тест» считается положительным, если после введения в </a:t>
            </a:r>
            <a:r>
              <a:rPr lang="ru-RU" sz="2400" dirty="0" err="1">
                <a:solidFill>
                  <a:schemeClr val="tx1"/>
                </a:solidFill>
              </a:rPr>
              <a:t>субакромиальную</a:t>
            </a:r>
            <a:r>
              <a:rPr lang="ru-RU" sz="2400" dirty="0">
                <a:solidFill>
                  <a:schemeClr val="tx1"/>
                </a:solidFill>
              </a:rPr>
              <a:t> сумку местного анестетика происходит уменьшение или исчезновение боли. (</a:t>
            </a:r>
            <a:r>
              <a:rPr lang="ru-RU" sz="2400" dirty="0" err="1">
                <a:solidFill>
                  <a:schemeClr val="tx1"/>
                </a:solidFill>
              </a:rPr>
              <a:t>Neer</a:t>
            </a:r>
            <a:r>
              <a:rPr lang="ru-RU" sz="2400" dirty="0">
                <a:solidFill>
                  <a:schemeClr val="tx1"/>
                </a:solidFill>
              </a:rPr>
              <a:t> C.S., 1983)</a:t>
            </a:r>
            <a:endParaRPr lang="ru-RU" sz="2000" dirty="0">
              <a:solidFill>
                <a:schemeClr val="tx1"/>
              </a:solidFill>
            </a:endParaRPr>
          </a:p>
          <a:p>
            <a:pPr lvl="1"/>
            <a:r>
              <a:rPr lang="ru-RU" sz="2400" dirty="0" err="1">
                <a:solidFill>
                  <a:schemeClr val="tx1"/>
                </a:solidFill>
              </a:rPr>
              <a:t>Ренгенография</a:t>
            </a:r>
            <a:r>
              <a:rPr lang="ru-RU" sz="2400" dirty="0">
                <a:solidFill>
                  <a:schemeClr val="tx1"/>
                </a:solidFill>
              </a:rPr>
              <a:t> плечевого сустава.</a:t>
            </a:r>
            <a:endParaRPr lang="ru-RU" sz="2000" dirty="0">
              <a:solidFill>
                <a:schemeClr val="tx1"/>
              </a:solidFill>
            </a:endParaRPr>
          </a:p>
          <a:p>
            <a:pPr lvl="1"/>
            <a:r>
              <a:rPr lang="ru-RU" sz="2400" dirty="0">
                <a:solidFill>
                  <a:schemeClr val="tx1"/>
                </a:solidFill>
              </a:rPr>
              <a:t>УЗИ плечевого сустава.</a:t>
            </a:r>
            <a:endParaRPr lang="ru-RU" sz="2000" dirty="0">
              <a:solidFill>
                <a:schemeClr val="tx1"/>
              </a:solidFill>
            </a:endParaRPr>
          </a:p>
          <a:p>
            <a:pPr lvl="1"/>
            <a:r>
              <a:rPr lang="ru-RU" sz="2400" dirty="0">
                <a:solidFill>
                  <a:schemeClr val="tx1"/>
                </a:solidFill>
              </a:rPr>
              <a:t>МРТ исследование плечевого сустава.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/>
              <a:t> 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61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Больной А. – 54 лет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Жалобы : 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 –  постоянные ноющие боли в правом плече. Усиливающиеся при движение (отведение и сгибании руки)</a:t>
            </a:r>
            <a:endParaRPr lang="en-US" dirty="0" smtClean="0"/>
          </a:p>
          <a:p>
            <a:r>
              <a:rPr lang="ru-RU" dirty="0" smtClean="0"/>
              <a:t> - ночные боли</a:t>
            </a:r>
          </a:p>
          <a:p>
            <a:r>
              <a:rPr lang="ru-RU" dirty="0"/>
              <a:t> </a:t>
            </a:r>
            <a:r>
              <a:rPr lang="ru-RU" dirty="0" smtClean="0"/>
              <a:t>- слабость в правых конечностях</a:t>
            </a:r>
          </a:p>
          <a:p>
            <a:r>
              <a:rPr lang="ru-RU" dirty="0"/>
              <a:t> </a:t>
            </a:r>
            <a:r>
              <a:rPr lang="ru-RU" dirty="0" smtClean="0"/>
              <a:t>- снижение чувствительности в правых конечностях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18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Больной А. – 54 лет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Диагноз: Энцефалопатия </a:t>
            </a:r>
            <a:r>
              <a:rPr lang="en-US" dirty="0" smtClean="0"/>
              <a:t>I </a:t>
            </a:r>
            <a:r>
              <a:rPr lang="ru-RU" dirty="0" smtClean="0"/>
              <a:t>ст., студия </a:t>
            </a:r>
            <a:r>
              <a:rPr lang="ru-RU" dirty="0" err="1" smtClean="0"/>
              <a:t>субкомпенсации</a:t>
            </a:r>
            <a:r>
              <a:rPr lang="ru-RU" dirty="0" smtClean="0"/>
              <a:t>.   Легкий </a:t>
            </a:r>
            <a:r>
              <a:rPr lang="ru-RU" dirty="0"/>
              <a:t>атаксический синдром.  Легкий </a:t>
            </a:r>
            <a:r>
              <a:rPr lang="ru-RU" dirty="0" err="1"/>
              <a:t>астено</a:t>
            </a:r>
            <a:r>
              <a:rPr lang="ru-RU" dirty="0"/>
              <a:t>-невротический синдром. Церебральный атеросклероз. Гипертоническая болезнь 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r>
              <a:rPr lang="ru-RU" dirty="0"/>
              <a:t>ст. Артериальная гипертония  </a:t>
            </a:r>
            <a:r>
              <a:rPr lang="en-US" dirty="0"/>
              <a:t>II</a:t>
            </a:r>
            <a:r>
              <a:rPr lang="ru-RU" dirty="0"/>
              <a:t> ст., 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ru-RU" dirty="0" err="1" smtClean="0"/>
              <a:t>ахарный</a:t>
            </a:r>
            <a:r>
              <a:rPr lang="ru-RU" dirty="0" smtClean="0"/>
              <a:t> диабет </a:t>
            </a:r>
            <a:r>
              <a:rPr lang="en-US" dirty="0" smtClean="0"/>
              <a:t>II</a:t>
            </a:r>
            <a:r>
              <a:rPr lang="ru-RU" dirty="0" smtClean="0"/>
              <a:t> типа. Метаболический синдром. Ожирение </a:t>
            </a:r>
            <a:r>
              <a:rPr lang="en-US" dirty="0" smtClean="0"/>
              <a:t>II</a:t>
            </a:r>
            <a:r>
              <a:rPr lang="ru-RU" dirty="0" smtClean="0"/>
              <a:t>ст.  Подагра.  Артроз плечевого сустава </a:t>
            </a:r>
            <a:r>
              <a:rPr lang="en-US" dirty="0" smtClean="0"/>
              <a:t>II</a:t>
            </a:r>
            <a:r>
              <a:rPr lang="ru-RU" dirty="0" smtClean="0"/>
              <a:t> ст. </a:t>
            </a:r>
            <a:r>
              <a:rPr lang="ru-RU" dirty="0"/>
              <a:t>НФС </a:t>
            </a:r>
            <a:r>
              <a:rPr lang="en-US" dirty="0" smtClean="0"/>
              <a:t>III</a:t>
            </a:r>
            <a:r>
              <a:rPr lang="ru-RU" dirty="0" smtClean="0"/>
              <a:t> ст.</a:t>
            </a:r>
            <a:r>
              <a:rPr lang="en-US" dirty="0" smtClean="0"/>
              <a:t> </a:t>
            </a:r>
            <a:r>
              <a:rPr lang="ru-RU" dirty="0" err="1" smtClean="0"/>
              <a:t>Импинджмент</a:t>
            </a:r>
            <a:r>
              <a:rPr lang="ru-RU" dirty="0" smtClean="0"/>
              <a:t> синдром. </a:t>
            </a:r>
          </a:p>
        </p:txBody>
      </p:sp>
    </p:spTree>
    <p:extLst>
      <p:ext uri="{BB962C8B-B14F-4D97-AF65-F5344CB8AC3E}">
        <p14:creationId xmlns:p14="http://schemas.microsoft.com/office/powerpoint/2010/main" val="423521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75566412"/>
              </p:ext>
            </p:extLst>
          </p:nvPr>
        </p:nvGraphicFramePr>
        <p:xfrm>
          <a:off x="0" y="-2"/>
          <a:ext cx="9396536" cy="68580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19672"/>
                <a:gridCol w="1152128"/>
                <a:gridCol w="1556789"/>
                <a:gridCol w="1442863"/>
                <a:gridCol w="1680868"/>
                <a:gridCol w="1944216"/>
              </a:tblGrid>
              <a:tr h="74367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Декабрь</a:t>
                      </a:r>
                      <a:r>
                        <a:rPr lang="ru-RU" sz="1400" b="0" baseline="0" dirty="0" smtClean="0"/>
                        <a:t> 2013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Январь</a:t>
                      </a:r>
                      <a:r>
                        <a:rPr lang="ru-RU" sz="1400" b="0" baseline="0" dirty="0" smtClean="0"/>
                        <a:t> 2014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Февраль </a:t>
                      </a:r>
                    </a:p>
                    <a:p>
                      <a:pPr algn="ctr"/>
                      <a:r>
                        <a:rPr lang="ru-RU" sz="1400" b="0" dirty="0" smtClean="0"/>
                        <a:t>2014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Март</a:t>
                      </a:r>
                      <a:r>
                        <a:rPr lang="ru-RU" sz="1400" b="0" baseline="0" dirty="0" smtClean="0"/>
                        <a:t> 2014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Апрель 2014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Май</a:t>
                      </a:r>
                      <a:r>
                        <a:rPr lang="ru-RU" sz="1400" b="0" baseline="0" dirty="0" smtClean="0"/>
                        <a:t> 2014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32584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Рука</a:t>
                      </a:r>
                      <a:r>
                        <a:rPr lang="ru-RU" sz="1400" b="1" baseline="0" dirty="0" smtClean="0"/>
                        <a:t> поднимается до угла 80 градусов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6169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Невозможно</a:t>
                      </a:r>
                      <a:r>
                        <a:rPr lang="ru-RU" sz="1400" b="1" baseline="0" dirty="0" smtClean="0"/>
                        <a:t> завести руку за спину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188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</a:t>
                      </a:r>
                      <a:r>
                        <a:rPr lang="ru-RU" sz="1400" b="1" baseline="0" dirty="0" smtClean="0"/>
                        <a:t> ночь постоянно принимал НПВС</a:t>
                      </a:r>
                      <a:endParaRPr lang="ru-RU" sz="1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3156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Постоянные</a:t>
                      </a:r>
                      <a:r>
                        <a:rPr lang="ru-RU" sz="1400" b="1" baseline="0" dirty="0" smtClean="0"/>
                        <a:t> н</a:t>
                      </a:r>
                      <a:r>
                        <a:rPr lang="ru-RU" sz="1400" b="1" dirty="0" smtClean="0"/>
                        <a:t>оющие</a:t>
                      </a:r>
                      <a:r>
                        <a:rPr lang="ru-RU" sz="1400" b="1" baseline="0" dirty="0" smtClean="0"/>
                        <a:t> боли в плече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922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Силы мышц снижена до 4 балов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56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dirty="0" smtClean="0"/>
              <a:t>Упражнения с резинкой 1 вид.</a:t>
            </a:r>
          </a:p>
          <a:p>
            <a:pPr>
              <a:buFontTx/>
              <a:buChar char="-"/>
            </a:pPr>
            <a:r>
              <a:rPr lang="ru-RU" b="1" dirty="0" smtClean="0"/>
              <a:t>Вытяжение мышц плеча (</a:t>
            </a:r>
            <a:r>
              <a:rPr lang="ru-RU" b="1" dirty="0" err="1" smtClean="0"/>
              <a:t>сватискасаны</a:t>
            </a:r>
            <a:r>
              <a:rPr lang="ru-RU" b="1" dirty="0" smtClean="0"/>
              <a:t> 1 - 2 )</a:t>
            </a:r>
          </a:p>
          <a:p>
            <a:pPr>
              <a:buFontTx/>
              <a:buChar char="-"/>
            </a:pPr>
            <a:r>
              <a:rPr lang="ru-RU" b="1" dirty="0" smtClean="0"/>
              <a:t>ПИР на мышцы </a:t>
            </a:r>
            <a:r>
              <a:rPr lang="ru-RU" b="1" dirty="0"/>
              <a:t>в</a:t>
            </a:r>
            <a:r>
              <a:rPr lang="ru-RU" b="1" dirty="0" smtClean="0"/>
              <a:t>ращательной манжеты плеча.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FontTx/>
              <a:buChar char="-"/>
            </a:pPr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Декабрь 2013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9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42326351"/>
              </p:ext>
            </p:extLst>
          </p:nvPr>
        </p:nvGraphicFramePr>
        <p:xfrm>
          <a:off x="0" y="-2"/>
          <a:ext cx="9396536" cy="68133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47664"/>
                <a:gridCol w="1512168"/>
                <a:gridCol w="1268757"/>
                <a:gridCol w="1442863"/>
                <a:gridCol w="1680868"/>
                <a:gridCol w="1944216"/>
              </a:tblGrid>
              <a:tr h="71944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Декабрь</a:t>
                      </a:r>
                      <a:r>
                        <a:rPr lang="ru-RU" sz="1400" b="0" baseline="0" dirty="0" smtClean="0"/>
                        <a:t> 2013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Январь</a:t>
                      </a:r>
                      <a:r>
                        <a:rPr lang="ru-RU" sz="1400" b="0" baseline="0" dirty="0" smtClean="0"/>
                        <a:t> 2014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Февраль </a:t>
                      </a:r>
                    </a:p>
                    <a:p>
                      <a:pPr algn="ctr"/>
                      <a:r>
                        <a:rPr lang="ru-RU" sz="1400" b="0" dirty="0" smtClean="0"/>
                        <a:t>2014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Март</a:t>
                      </a:r>
                      <a:r>
                        <a:rPr lang="ru-RU" sz="1400" b="0" baseline="0" dirty="0" smtClean="0"/>
                        <a:t> 2014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Апрель 2014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Май</a:t>
                      </a:r>
                      <a:r>
                        <a:rPr lang="ru-RU" sz="1400" b="0" baseline="0" dirty="0" smtClean="0"/>
                        <a:t> 2014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2411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Рука</a:t>
                      </a:r>
                      <a:r>
                        <a:rPr lang="ru-RU" sz="1200" b="1" baseline="0" dirty="0" smtClean="0"/>
                        <a:t> поднимается до  80 градусов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Рука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поднимается  до 80 градусов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62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Рука не заводится за спину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Рука не заводится за спину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55879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</a:t>
                      </a:r>
                      <a:r>
                        <a:rPr lang="ru-RU" sz="1200" b="1" baseline="0" dirty="0" smtClean="0"/>
                        <a:t> ночь постоянно принимал НПВС и мазал противовоспалительными и мазями</a:t>
                      </a:r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Не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</a:rPr>
                        <a:t> каждую ночь стал принимать НПВС и применять мазь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727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Постоянные</a:t>
                      </a:r>
                      <a:r>
                        <a:rPr lang="ru-RU" sz="1200" b="1" baseline="0" dirty="0" smtClean="0"/>
                        <a:t> н</a:t>
                      </a:r>
                      <a:r>
                        <a:rPr lang="ru-RU" sz="1200" b="1" dirty="0" smtClean="0"/>
                        <a:t>оющие</a:t>
                      </a:r>
                      <a:r>
                        <a:rPr lang="ru-RU" sz="1200" b="1" baseline="0" dirty="0" smtClean="0"/>
                        <a:t> боли в плече</a:t>
                      </a:r>
                      <a:br>
                        <a:rPr lang="ru-RU" sz="1200" b="1" baseline="0" dirty="0" smtClean="0"/>
                      </a:br>
                      <a:r>
                        <a:rPr lang="ru-RU" sz="1200" b="1" baseline="0" dirty="0" smtClean="0"/>
                        <a:t>(5 балов)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Уменьшился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</a:rPr>
                        <a:t> болевой синдром в плече</a:t>
                      </a:r>
                      <a:endParaRPr lang="ru-RU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( 3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</a:rPr>
                        <a:t> бала)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16391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Силы мышц снижена до 4 балов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Силы мышц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снижена до 4 балов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95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Упражнения с «резинкой» вид 1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 descr="Упр 5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73" y="1527175"/>
            <a:ext cx="4052742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20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пхуджа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свастикасна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- 1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 descr="C:\Users\Алексей\AppData\Local\Microsoft\Windows\INetCache\Content.Word\Эко бхуджа свастикасана 1.pn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90465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84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пхуджа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свастикасна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- 2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Алексей\AppData\Local\Microsoft\Windows\INetCache\Content.Word\Эко бхуджа свастикасана 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264696" cy="4401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16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Январь 2014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dirty="0"/>
              <a:t>Упражнения с резинкой </a:t>
            </a:r>
          </a:p>
          <a:p>
            <a:pPr>
              <a:buFontTx/>
              <a:buChar char="-"/>
            </a:pPr>
            <a:r>
              <a:rPr lang="ru-RU" b="1" dirty="0" smtClean="0"/>
              <a:t>Вытяжение </a:t>
            </a:r>
            <a:r>
              <a:rPr lang="ru-RU" b="1" dirty="0"/>
              <a:t>мышц плеча (</a:t>
            </a:r>
            <a:r>
              <a:rPr lang="ru-RU" b="1" dirty="0" err="1" smtClean="0"/>
              <a:t>сватискасаны</a:t>
            </a:r>
            <a:r>
              <a:rPr lang="ru-RU" b="1" dirty="0" smtClean="0"/>
              <a:t>  1 и  2 )</a:t>
            </a:r>
            <a:endParaRPr lang="ru-RU" b="1" dirty="0"/>
          </a:p>
          <a:p>
            <a:pPr>
              <a:buFontTx/>
              <a:buChar char="-"/>
            </a:pPr>
            <a:r>
              <a:rPr lang="ru-RU" b="1" dirty="0"/>
              <a:t>ПИР на мышцы вращательной манжеты </a:t>
            </a:r>
            <a:r>
              <a:rPr lang="ru-RU" b="1" dirty="0" smtClean="0"/>
              <a:t>плеча</a:t>
            </a:r>
          </a:p>
          <a:p>
            <a:pPr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1623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Р</a:t>
            </a:r>
            <a:r>
              <a:rPr lang="ru-RU" sz="3600" b="1" dirty="0" smtClean="0">
                <a:solidFill>
                  <a:schemeClr val="tx1"/>
                </a:solidFill>
              </a:rPr>
              <a:t>аспространенность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18720" cy="4782272"/>
          </a:xfrm>
        </p:spPr>
        <p:txBody>
          <a:bodyPr>
            <a:normAutofit lnSpcReduction="10000"/>
          </a:bodyPr>
          <a:lstStyle/>
          <a:p>
            <a:pPr lvl="1"/>
            <a:r>
              <a:rPr lang="ru-RU" sz="2400" b="1" dirty="0">
                <a:solidFill>
                  <a:schemeClr val="tx1"/>
                </a:solidFill>
              </a:rPr>
              <a:t>Распространенность данной патологии среди взрослого населения, по данным нескольких популяционных исследований, составляет 4-7%, увеличиваясь с возрастом (от 3-4% в возрасте 40-44 лет до 15-20% в возрасте 60-70 лет). Количество новых случаев в год на 1000 взрослого населения также зависит от возраста и составляет 4-6 в возрасте 40-45 лет и 8-10 в возрасте 50-65 лет с незначительным преобладанием у женщин. </a:t>
            </a:r>
            <a:r>
              <a:rPr lang="ru-RU" sz="2400" b="1" dirty="0" err="1">
                <a:solidFill>
                  <a:schemeClr val="tx1"/>
                </a:solidFill>
              </a:rPr>
              <a:t>Импинджмент</a:t>
            </a:r>
            <a:r>
              <a:rPr lang="ru-RU" sz="2400" b="1" dirty="0">
                <a:solidFill>
                  <a:schemeClr val="tx1"/>
                </a:solidFill>
              </a:rPr>
              <a:t> синдром распространён среди спортсменов (гимнастов, теннисистов, пловцов, волейболистов, тяжелоатлетов и др.). </a:t>
            </a:r>
            <a:r>
              <a:rPr lang="ru-RU" sz="2800" dirty="0"/>
              <a:t> 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85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20090173"/>
              </p:ext>
            </p:extLst>
          </p:nvPr>
        </p:nvGraphicFramePr>
        <p:xfrm>
          <a:off x="0" y="-1"/>
          <a:ext cx="9396536" cy="68016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23482"/>
                <a:gridCol w="1348318"/>
                <a:gridCol w="1556789"/>
                <a:gridCol w="1442863"/>
                <a:gridCol w="1680868"/>
                <a:gridCol w="1944216"/>
              </a:tblGrid>
              <a:tr h="71407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Декабрь</a:t>
                      </a:r>
                      <a:r>
                        <a:rPr lang="ru-RU" sz="1400" b="0" baseline="0" dirty="0" smtClean="0"/>
                        <a:t> 2013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Январь</a:t>
                      </a:r>
                      <a:r>
                        <a:rPr lang="ru-RU" sz="1400" b="0" baseline="0" dirty="0" smtClean="0"/>
                        <a:t> 2014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Февраль </a:t>
                      </a:r>
                    </a:p>
                    <a:p>
                      <a:pPr algn="ctr"/>
                      <a:r>
                        <a:rPr lang="ru-RU" sz="1400" b="0" dirty="0" smtClean="0"/>
                        <a:t>2014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Март</a:t>
                      </a:r>
                      <a:r>
                        <a:rPr lang="ru-RU" sz="1400" b="0" baseline="0" dirty="0" smtClean="0"/>
                        <a:t> 2014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Апрель 2014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Май</a:t>
                      </a:r>
                      <a:r>
                        <a:rPr lang="ru-RU" sz="1400" b="0" baseline="0" dirty="0" smtClean="0"/>
                        <a:t> 2014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129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Рука</a:t>
                      </a:r>
                      <a:r>
                        <a:rPr lang="ru-RU" sz="1400" b="1" baseline="0" dirty="0" smtClean="0"/>
                        <a:t> поднимается до  80 градусов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Рука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поднимается  до 80 градусов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Рука стала подниматься до 90 градусов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50670"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/>
                        <a:t>Рука не заводится за  спину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Рука не заводится за спину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Рука не заводится за спину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7554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</a:t>
                      </a:r>
                      <a:r>
                        <a:rPr lang="ru-RU" sz="1400" b="1" baseline="0" dirty="0" smtClean="0"/>
                        <a:t> ночь постоянно принимал НПВС и мазал противовоспалительными и мазями</a:t>
                      </a:r>
                      <a:endParaRPr lang="ru-RU" sz="1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каждую ночь стал принимать НПВС и применять мазь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Перестал принимать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 НПВС иногда применяет мазь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5882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Постоянные</a:t>
                      </a:r>
                      <a:r>
                        <a:rPr lang="ru-RU" sz="1400" b="1" baseline="0" dirty="0" smtClean="0"/>
                        <a:t> н</a:t>
                      </a:r>
                      <a:r>
                        <a:rPr lang="ru-RU" sz="1400" b="1" dirty="0" smtClean="0"/>
                        <a:t>оющие</a:t>
                      </a:r>
                      <a:r>
                        <a:rPr lang="ru-RU" sz="1400" b="1" baseline="0" dirty="0" smtClean="0"/>
                        <a:t> боли в плече</a:t>
                      </a:r>
                      <a:br>
                        <a:rPr lang="ru-RU" sz="1400" b="1" baseline="0" dirty="0" smtClean="0"/>
                      </a:br>
                      <a:r>
                        <a:rPr lang="ru-RU" sz="1400" b="1" baseline="0" dirty="0" smtClean="0"/>
                        <a:t>(5 балов)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Уменьшился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болевой синдром в плече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( 3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бала)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Уменьшился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 болевой синдром в плече</a:t>
                      </a:r>
                      <a:endParaRPr lang="ru-RU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( 2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 бала)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4945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Силы мышц снижена до 4 балов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Силы мышц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снижена до 4 балов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Сила мышц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снижена до 4 балов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37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Февраль 2014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dirty="0"/>
              <a:t>Упражнения с резинкой  </a:t>
            </a:r>
            <a:r>
              <a:rPr lang="ru-RU" b="1" dirty="0" smtClean="0"/>
              <a:t>1 вид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Добавили 2-й вид упражнений</a:t>
            </a:r>
            <a:endParaRPr lang="ru-RU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b="1" dirty="0" smtClean="0"/>
              <a:t>Вытяжение </a:t>
            </a:r>
            <a:r>
              <a:rPr lang="ru-RU" b="1" dirty="0"/>
              <a:t>мышц плеча (</a:t>
            </a:r>
            <a:r>
              <a:rPr lang="ru-RU" b="1" dirty="0" err="1" smtClean="0"/>
              <a:t>сватискасаны</a:t>
            </a:r>
            <a:r>
              <a:rPr lang="ru-RU" b="1" dirty="0" smtClean="0"/>
              <a:t> 1 и 2)</a:t>
            </a:r>
            <a:endParaRPr lang="ru-RU" b="1" dirty="0"/>
          </a:p>
          <a:p>
            <a:pPr>
              <a:buFontTx/>
              <a:buChar char="-"/>
            </a:pPr>
            <a:r>
              <a:rPr lang="ru-RU" b="1" dirty="0"/>
              <a:t>ПИР на мышцы вращательной манжеты </a:t>
            </a:r>
            <a:r>
              <a:rPr lang="ru-RU" b="1" dirty="0" smtClean="0"/>
              <a:t>плеча</a:t>
            </a:r>
          </a:p>
          <a:p>
            <a:pPr marL="0" indent="0">
              <a:buNone/>
            </a:pPr>
            <a:endParaRPr lang="ru-RU" b="1" dirty="0" smtClean="0"/>
          </a:p>
          <a:p>
            <a:pPr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426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7589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Упражнения с «резинкой» вид 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 descr="C:\Users\Алексей\AppData\Local\Microsoft\Windows\INetCache\Content.Word\Укрепление внутренних ротаторов(конечная  позиция).pn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93" y="800708"/>
            <a:ext cx="3281302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Укрепление внешн (1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343357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51520" y="594928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Укрепление внутренних </a:t>
            </a:r>
            <a:endParaRPr lang="ru-RU" b="1" dirty="0" smtClean="0"/>
          </a:p>
          <a:p>
            <a:pPr algn="ctr"/>
            <a:r>
              <a:rPr lang="ru-RU" b="1" dirty="0" err="1" smtClean="0"/>
              <a:t>вращателей</a:t>
            </a:r>
            <a:r>
              <a:rPr lang="ru-RU" b="1" dirty="0"/>
              <a:t>.</a:t>
            </a:r>
          </a:p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5949280"/>
            <a:ext cx="4067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Укрепление внешних </a:t>
            </a:r>
            <a:r>
              <a:rPr lang="ru-RU" b="1" dirty="0" err="1"/>
              <a:t>вращателей</a:t>
            </a:r>
            <a:r>
              <a:rPr lang="ru-RU" b="1" dirty="0"/>
              <a:t>.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464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71783510"/>
              </p:ext>
            </p:extLst>
          </p:nvPr>
        </p:nvGraphicFramePr>
        <p:xfrm>
          <a:off x="0" y="-2"/>
          <a:ext cx="9396536" cy="69494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23482"/>
                <a:gridCol w="1348318"/>
                <a:gridCol w="1556789"/>
                <a:gridCol w="1539555"/>
                <a:gridCol w="1584176"/>
                <a:gridCol w="1944216"/>
              </a:tblGrid>
              <a:tr h="71621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Декабрь</a:t>
                      </a:r>
                      <a:r>
                        <a:rPr lang="ru-RU" sz="1400" b="0" baseline="0" dirty="0" smtClean="0"/>
                        <a:t> 2013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Январь</a:t>
                      </a:r>
                      <a:r>
                        <a:rPr lang="ru-RU" sz="1400" b="0" baseline="0" dirty="0" smtClean="0"/>
                        <a:t> 2014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Февраль </a:t>
                      </a:r>
                    </a:p>
                    <a:p>
                      <a:pPr algn="ctr"/>
                      <a:r>
                        <a:rPr lang="ru-RU" sz="1400" b="0" dirty="0" smtClean="0"/>
                        <a:t>2014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Март</a:t>
                      </a:r>
                      <a:r>
                        <a:rPr lang="ru-RU" sz="1400" b="0" baseline="0" dirty="0" smtClean="0"/>
                        <a:t> 2014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Апрель 2014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Май</a:t>
                      </a:r>
                      <a:r>
                        <a:rPr lang="ru-RU" sz="1400" b="0" baseline="0" dirty="0" smtClean="0"/>
                        <a:t> 2014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1340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Рука</a:t>
                      </a:r>
                      <a:r>
                        <a:rPr lang="ru-RU" sz="1400" b="1" baseline="0" dirty="0" smtClean="0"/>
                        <a:t> поднимается до  80 градусов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Рука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поднимается  до 80 градусов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Рука стала подниматься до 90 градусов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Рука стала подниматься до 100 градусов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1340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Невозможно</a:t>
                      </a:r>
                      <a:r>
                        <a:rPr lang="ru-RU" sz="1400" b="1" baseline="0" dirty="0" smtClean="0"/>
                        <a:t> завести руку за спину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Рука не заводится за спину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Рука не заводится за спину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Рука не заводится за спину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( но пальцы заводятся)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7606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</a:t>
                      </a:r>
                      <a:r>
                        <a:rPr lang="ru-RU" sz="1400" b="1" baseline="0" dirty="0" smtClean="0"/>
                        <a:t> ночь постоянно принимал НПВС и мазал противовоспалительными и мазями</a:t>
                      </a:r>
                      <a:endParaRPr lang="ru-RU" sz="1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каждую ночь стал принимать НПВС и применять мазь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Перестал принимать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НПВС иногда применяет мазь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Перестал принимать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НПВС иногда применяет мазь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1340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Постоянные</a:t>
                      </a:r>
                      <a:r>
                        <a:rPr lang="ru-RU" sz="1400" b="1" baseline="0" dirty="0" smtClean="0"/>
                        <a:t> н</a:t>
                      </a:r>
                      <a:r>
                        <a:rPr lang="ru-RU" sz="1400" b="1" dirty="0" smtClean="0"/>
                        <a:t>оющие</a:t>
                      </a:r>
                      <a:r>
                        <a:rPr lang="ru-RU" sz="1400" b="1" baseline="0" dirty="0" smtClean="0"/>
                        <a:t> боли в плече</a:t>
                      </a:r>
                      <a:br>
                        <a:rPr lang="ru-RU" sz="1400" b="1" baseline="0" dirty="0" smtClean="0"/>
                      </a:br>
                      <a:r>
                        <a:rPr lang="ru-RU" sz="1400" b="1" baseline="0" dirty="0" smtClean="0"/>
                        <a:t>(5 балов)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Уменьшился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болевой синдром в плече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( 3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бала)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Уменьшился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болевой синдром в плече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( 2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бала)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Постоянные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 боли прошли </a:t>
                      </a:r>
                      <a:endParaRPr lang="ru-RU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251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Силы мышц снижена до 4 балов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Силы мышц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снижена до 4 балов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Сила мышц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снижена до 4 балов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Восстановление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силы мышц до 5 балов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94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Март 2014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/>
              <a:t>Упражнения с резинкой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Добавили 3-й вид упражнений</a:t>
            </a:r>
          </a:p>
          <a:p>
            <a:pPr>
              <a:buFontTx/>
              <a:buChar char="-"/>
            </a:pPr>
            <a:r>
              <a:rPr lang="ru-RU" dirty="0" smtClean="0"/>
              <a:t>Вытяжение </a:t>
            </a:r>
            <a:r>
              <a:rPr lang="ru-RU" dirty="0"/>
              <a:t>мышц плеча (</a:t>
            </a:r>
            <a:r>
              <a:rPr lang="ru-RU" dirty="0" err="1" smtClean="0"/>
              <a:t>сватискасаны</a:t>
            </a:r>
            <a:r>
              <a:rPr lang="ru-RU" dirty="0" smtClean="0"/>
              <a:t> 1 и 2 )</a:t>
            </a:r>
          </a:p>
          <a:p>
            <a:pPr marL="0" indent="0">
              <a:buNone/>
            </a:pPr>
            <a:r>
              <a:rPr lang="ru-RU" dirty="0"/>
              <a:t> 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добавили 3 и 4 вариант</a:t>
            </a:r>
            <a:endParaRPr lang="ru-RU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dirty="0"/>
              <a:t>ПИР на мышцы вращательной манжеты </a:t>
            </a:r>
            <a:r>
              <a:rPr lang="ru-RU" dirty="0" smtClean="0"/>
              <a:t>плеча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FF0000"/>
                </a:solidFill>
              </a:rPr>
              <a:t>гомукхасана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00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эко </a:t>
            </a:r>
            <a:r>
              <a:rPr lang="ru-RU" b="1" dirty="0" err="1">
                <a:solidFill>
                  <a:schemeClr val="tx1"/>
                </a:solidFill>
              </a:rPr>
              <a:t>бхуджа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свастикасана</a:t>
            </a:r>
            <a:r>
              <a:rPr lang="ru-RU" b="1" dirty="0">
                <a:solidFill>
                  <a:schemeClr val="tx1"/>
                </a:solidFill>
              </a:rPr>
              <a:t> 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101">
            <a:off x="1851618" y="1346030"/>
            <a:ext cx="5040561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667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Упражнения с «резинкой» вид </a:t>
            </a:r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упражнение номер 5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2095238" cy="419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лексей\AppData\Local\Microsoft\Windows\INetCache\Content.Word\упражнение номер 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33240"/>
            <a:ext cx="1923078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13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Упражнения с «резинкой» вид </a:t>
            </a:r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Объект 5" descr="C:\Users\Алексей\Desktop\Семинар Балансы на Руках\Методичка\ГОТОВЫЕ РИСУНКИ ДЛЯ ВСТАВКИ В ТЕКСТ\с резинкой\упражнение номер 3.pn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81720"/>
            <a:ext cx="1630496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упражнение номер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75" y="1556792"/>
            <a:ext cx="187578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0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60154032"/>
              </p:ext>
            </p:extLst>
          </p:nvPr>
        </p:nvGraphicFramePr>
        <p:xfrm>
          <a:off x="0" y="-2"/>
          <a:ext cx="9144001" cy="68580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225"/>
                <a:gridCol w="1312081"/>
                <a:gridCol w="1514950"/>
                <a:gridCol w="1498179"/>
                <a:gridCol w="1541601"/>
                <a:gridCol w="1891965"/>
              </a:tblGrid>
              <a:tr h="70039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Декабрь</a:t>
                      </a:r>
                      <a:r>
                        <a:rPr lang="ru-RU" sz="1200" b="0" baseline="0" dirty="0" smtClean="0"/>
                        <a:t> 2013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Январь</a:t>
                      </a:r>
                      <a:r>
                        <a:rPr lang="ru-RU" sz="1200" b="0" baseline="0" dirty="0" smtClean="0"/>
                        <a:t> 2014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Февраль </a:t>
                      </a:r>
                    </a:p>
                    <a:p>
                      <a:pPr algn="ctr"/>
                      <a:r>
                        <a:rPr lang="ru-RU" sz="1200" b="0" dirty="0" smtClean="0"/>
                        <a:t>2014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Март</a:t>
                      </a:r>
                      <a:r>
                        <a:rPr lang="ru-RU" sz="1200" b="0" baseline="0" dirty="0" smtClean="0"/>
                        <a:t> 2014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/>
                    </a:p>
                    <a:p>
                      <a:pPr algn="ctr"/>
                      <a:r>
                        <a:rPr lang="ru-RU" sz="1200" b="0" dirty="0" smtClean="0"/>
                        <a:t>Апрель 2014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Май</a:t>
                      </a:r>
                      <a:r>
                        <a:rPr lang="ru-RU" sz="1400" b="0" baseline="0" dirty="0" smtClean="0"/>
                        <a:t> 2014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1089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Рука</a:t>
                      </a:r>
                      <a:r>
                        <a:rPr lang="ru-RU" sz="1200" b="1" baseline="0" dirty="0" smtClean="0"/>
                        <a:t> поднимается до  80 градусов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Рука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поднимается  до 80 градусов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Рука стала подниматься до 90 градусов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Рука стала подниматься до 100 градусов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Рука поднимается до угла 120 градусов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1089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Невозможно</a:t>
                      </a:r>
                      <a:r>
                        <a:rPr lang="ru-RU" sz="1200" b="1" baseline="0" dirty="0" smtClean="0"/>
                        <a:t> завести руку за спину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Рука не заводится за спину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Рука не заводится за спину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Рука не заводится за спину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 но пальцы заводятся)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Заводится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</a:rPr>
                        <a:t> за спину   половина ладони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2607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</a:t>
                      </a:r>
                      <a:r>
                        <a:rPr lang="ru-RU" sz="1200" b="1" baseline="0" dirty="0" smtClean="0"/>
                        <a:t> ночь постоянно принимал НПВС и мазал противовоспалительными и мазями</a:t>
                      </a:r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каждую ночь стал принимать НПВС и применять мазь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Перестал принимать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НПВС иногда применяет мазь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Перестал принимать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НПВС иногда применяет мазь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Перестал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</a:rPr>
                        <a:t> мазать мазью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1089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Постоянные</a:t>
                      </a:r>
                      <a:r>
                        <a:rPr lang="ru-RU" sz="1200" b="1" baseline="0" dirty="0" smtClean="0"/>
                        <a:t> н</a:t>
                      </a:r>
                      <a:r>
                        <a:rPr lang="ru-RU" sz="1200" b="1" dirty="0" smtClean="0"/>
                        <a:t>оющие</a:t>
                      </a:r>
                      <a:r>
                        <a:rPr lang="ru-RU" sz="1200" b="1" baseline="0" dirty="0" smtClean="0"/>
                        <a:t> боли в плече</a:t>
                      </a:r>
                      <a:br>
                        <a:rPr lang="ru-RU" sz="1200" b="1" baseline="0" dirty="0" smtClean="0"/>
                      </a:br>
                      <a:r>
                        <a:rPr lang="ru-RU" sz="1200" b="1" baseline="0" dirty="0" smtClean="0"/>
                        <a:t>(5 балов)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Уменьшился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болевой синдром в плече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( 3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бала)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Уменьшился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болевой синдром в плече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( 2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бала)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Постоянные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боли прошли 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Постоянные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боли прошли 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0467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Силы мышц снижена до 4 балов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Силы мышц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снижена до 4 балов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Сила мышц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снижена до 4 балов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Восстановление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силы мышц до 5 балов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Восстановление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силы мышц до 5 балов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03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Апрель 2014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dirty="0"/>
              <a:t>Упражнения с резинкой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Вытяжение мышц плеча (</a:t>
            </a:r>
            <a:r>
              <a:rPr lang="ru-RU" b="1" dirty="0" err="1" smtClean="0"/>
              <a:t>сватискасаны</a:t>
            </a:r>
            <a:r>
              <a:rPr lang="ru-RU" b="1" dirty="0" smtClean="0"/>
              <a:t>)</a:t>
            </a:r>
          </a:p>
          <a:p>
            <a:pPr>
              <a:buFontTx/>
              <a:buChar char="-"/>
            </a:pPr>
            <a:r>
              <a:rPr lang="ru-RU" b="1" dirty="0" smtClean="0"/>
              <a:t>ПИР </a:t>
            </a:r>
            <a:r>
              <a:rPr lang="ru-RU" b="1" dirty="0"/>
              <a:t>на мышцы вращательной манжеты </a:t>
            </a:r>
            <a:r>
              <a:rPr lang="ru-RU" b="1" dirty="0" smtClean="0"/>
              <a:t>плеча</a:t>
            </a:r>
          </a:p>
          <a:p>
            <a:pPr>
              <a:buFontTx/>
              <a:buChar char="-"/>
            </a:pPr>
            <a:r>
              <a:rPr lang="ru-RU" b="1" dirty="0" err="1" smtClean="0"/>
              <a:t>Гомукхасана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Отжимания от стены</a:t>
            </a:r>
          </a:p>
          <a:p>
            <a:pPr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1527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ЙогаТерапия\Статья Импенджмент синдром\Картинки\Анатомия плечевого суста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429"/>
            <a:ext cx="7960673" cy="676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5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5760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о</a:t>
            </a:r>
            <a:r>
              <a:rPr lang="ru-RU" sz="3600" b="1" dirty="0" smtClean="0">
                <a:solidFill>
                  <a:schemeClr val="tx1"/>
                </a:solidFill>
              </a:rPr>
              <a:t>тжимания от стены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C:\Users\Алексей\AppData\Local\Microsoft\Windows\INetCache\Content.Word\Отжимания от стены 1.pn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7458"/>
            <a:ext cx="2736304" cy="499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лексей\AppData\Local\Microsoft\Windows\INetCache\Content.Word\Отжимания от стены 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2683738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75567" y="58888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Начальное положение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584862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Конечное положение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3783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8957616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1640"/>
                <a:gridCol w="1365666"/>
                <a:gridCol w="1514950"/>
                <a:gridCol w="1498179"/>
                <a:gridCol w="1541600"/>
                <a:gridCol w="1891965"/>
              </a:tblGrid>
              <a:tr h="70691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Декабрь</a:t>
                      </a:r>
                      <a:r>
                        <a:rPr lang="ru-RU" sz="1200" b="0" baseline="0" dirty="0" smtClean="0"/>
                        <a:t> 2013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Январь</a:t>
                      </a:r>
                      <a:r>
                        <a:rPr lang="ru-RU" sz="1200" b="0" baseline="0" dirty="0" smtClean="0"/>
                        <a:t> 2014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Февраль </a:t>
                      </a:r>
                    </a:p>
                    <a:p>
                      <a:pPr algn="ctr"/>
                      <a:r>
                        <a:rPr lang="ru-RU" sz="1200" b="0" dirty="0" smtClean="0"/>
                        <a:t>2014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Март</a:t>
                      </a:r>
                      <a:r>
                        <a:rPr lang="ru-RU" sz="1200" b="0" baseline="0" dirty="0" smtClean="0"/>
                        <a:t> 2014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/>
                    </a:p>
                    <a:p>
                      <a:pPr algn="ctr"/>
                      <a:r>
                        <a:rPr lang="ru-RU" sz="1200" b="0" dirty="0" smtClean="0"/>
                        <a:t>Апрель 2014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Май</a:t>
                      </a:r>
                      <a:r>
                        <a:rPr lang="ru-RU" sz="1200" b="0" baseline="0" dirty="0" smtClean="0"/>
                        <a:t> 2014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9506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Рука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поднимается до  80 градусов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Рука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поднимается  до 80 градусов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Рука стала подниматься до 90 градусов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Рука стала подниматься до 100 градусов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Рука поднимается до угла 120 градусов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Рука поднимается до 140 градусов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06158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Невозможно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завести руку за спину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Рука не заводится за спину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Рука не заводится за спину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Рука не заводится за спину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 но пальцы заводятся)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Заводится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за спину   половина ладони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Ладонь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</a:rPr>
                        <a:t> заводится за спину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94401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ночь постоянно принимал НПВС и мазал противовоспалительными и мазями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каждую ночь стал принимать НПВС и применять мазь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Перестал принимать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НПВС иногда применяет мазь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Перестал принимать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НПВС иногда применяет мазь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Перестал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мазать мазью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Перестал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мазать мазью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4961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Постоянные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н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оющие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боли в плече</a:t>
                      </a:r>
                      <a:b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(5 балов)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Уменьшился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болевой синдром в плече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( 3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бала)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Уменьшился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болевой синдром в плече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( 2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бала)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Постоянные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боли прошли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Постоянные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боли прошли 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Постоянные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боли прошли 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0081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Силы мышц снижена до 4 балов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Силы мышц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снижена до 4 балов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Сила мышц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снижена до 4 балов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Восстановление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силы мышц до 5 балов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Восстановление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силы мышц до 5 балов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Восстановление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силы мышц до 5 балов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3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chemeClr val="tx1"/>
                </a:solidFill>
              </a:rPr>
              <a:t>Май 2014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dirty="0"/>
              <a:t>Упражнения с резинкой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Вытяжение мышц плеча (</a:t>
            </a:r>
            <a:r>
              <a:rPr lang="ru-RU" b="1" dirty="0" err="1" smtClean="0"/>
              <a:t>сватискасаны</a:t>
            </a:r>
            <a:r>
              <a:rPr lang="ru-RU" b="1" dirty="0" smtClean="0"/>
              <a:t>)</a:t>
            </a:r>
          </a:p>
          <a:p>
            <a:pPr>
              <a:buFontTx/>
              <a:buChar char="-"/>
            </a:pPr>
            <a:r>
              <a:rPr lang="ru-RU" b="1" dirty="0" smtClean="0"/>
              <a:t>ПИР </a:t>
            </a:r>
            <a:r>
              <a:rPr lang="ru-RU" b="1" dirty="0"/>
              <a:t>на мышцы вращательной манжеты </a:t>
            </a:r>
            <a:r>
              <a:rPr lang="ru-RU" b="1" dirty="0" smtClean="0"/>
              <a:t>плеча</a:t>
            </a:r>
          </a:p>
          <a:p>
            <a:pPr>
              <a:buFontTx/>
              <a:buChar char="-"/>
            </a:pPr>
            <a:r>
              <a:rPr lang="ru-RU" b="1" dirty="0" err="1" smtClean="0"/>
              <a:t>Гомукхасана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Отжимания от стены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Отжимания на мяче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61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Отжимания на мяче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лексей\Desktop\Семинар Балансы на Руках\Методичка\ГОТОВЫЕ РИСУНКИ ДЛЯ ВСТАВКИ В ТЕКСТ\отжимания\разновысокие отжимания Отжимания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5994"/>
            <a:ext cx="2792611" cy="413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Семинар Балансы на Руках\Методичка\ГОТОВЫЕ РИСУНКИ ДЛЯ ВСТАВКИ В ТЕКСТ\отжимания\разновысокие отжимания Отжимания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043" y="2994935"/>
            <a:ext cx="3495340" cy="292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1653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Начальное положение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63039" y="614864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Конечное положение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4701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12909497"/>
              </p:ext>
            </p:extLst>
          </p:nvPr>
        </p:nvGraphicFramePr>
        <p:xfrm>
          <a:off x="0" y="-2"/>
          <a:ext cx="9144000" cy="68580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2000"/>
                <a:gridCol w="4572000"/>
              </a:tblGrid>
              <a:tr h="7478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Май</a:t>
                      </a:r>
                      <a:r>
                        <a:rPr lang="ru-RU" sz="1400" baseline="0" dirty="0" smtClean="0"/>
                        <a:t> 2014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Сентябрь</a:t>
                      </a:r>
                      <a:r>
                        <a:rPr lang="ru-RU" sz="1400" baseline="0" dirty="0" smtClean="0"/>
                        <a:t> 2014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645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Рука поднимается до 140 градусов</a:t>
                      </a:r>
                      <a:endParaRPr lang="ru-RU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FF0000"/>
                          </a:solidFill>
                        </a:rPr>
                        <a:t>Рука</a:t>
                      </a: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</a:rPr>
                        <a:t> заводится за голову</a:t>
                      </a:r>
                      <a:endParaRPr lang="ru-RU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1042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Ладонь</a:t>
                      </a:r>
                      <a:r>
                        <a:rPr lang="ru-RU" sz="1400" baseline="0" dirty="0" smtClean="0"/>
                        <a:t> заводится за спину</a:t>
                      </a:r>
                      <a:endParaRPr lang="ru-RU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FF0000"/>
                          </a:solidFill>
                        </a:rPr>
                        <a:t>Захватывает</a:t>
                      </a: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</a:rPr>
                        <a:t> кистевой замок за спиной</a:t>
                      </a:r>
                      <a:endParaRPr lang="ru-RU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6203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Перестал</a:t>
                      </a:r>
                      <a:r>
                        <a:rPr lang="ru-RU" sz="1400" baseline="0" dirty="0" smtClean="0"/>
                        <a:t> мазать мазью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3230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Постоянные</a:t>
                      </a:r>
                      <a:r>
                        <a:rPr lang="ru-RU" sz="1400" baseline="0" dirty="0" smtClean="0"/>
                        <a:t> боли прошли 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97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Восстановление </a:t>
                      </a:r>
                      <a:r>
                        <a:rPr lang="ru-RU" sz="1400" baseline="0" dirty="0" smtClean="0"/>
                        <a:t>силы мышц до 5 балов</a:t>
                      </a:r>
                      <a:endParaRPr lang="ru-RU" sz="1400" dirty="0" smtClean="0"/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05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ЙогаТерапия\Статья Импенджмент синдром\Картинки\Вращательная манжета плеч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4271"/>
            <a:ext cx="8369642" cy="633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32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ЙогаТерапия\Статья Импенджмент синдром\Картинки\НОРМА Расположение мышцы между двумя костями rotator _cu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675456"/>
            <a:ext cx="4960618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Патогенез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ЙогаТерапия\Статья Импенджмент синдром\Картинки\Виды строения акромиона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29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3" y="1340768"/>
            <a:ext cx="9120517" cy="342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5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ЙогаТерапия\Статья Импенджмент синдром\Картинки\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036496" cy="57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71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ЙогаТерапия\Статья Импенджмент синдром\Картинки\ПАТАЛОГИЯ Расположение мышцы между двумя костями rotator _cu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" y="908720"/>
            <a:ext cx="4101899" cy="493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ЙогаТерапия\Статья Импенджмент синдром\Картинки\РАзрыы вращательной манжет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02" y="1158986"/>
            <a:ext cx="4896544" cy="427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ЙогаТерапия\Статья Импенджмент синдром\Картинки\Растояние в плечевом сустав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0"/>
            <a:ext cx="114212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9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959</TotalTime>
  <Words>1283</Words>
  <Application>Microsoft Macintosh PowerPoint</Application>
  <PresentationFormat>Экран (4:3)</PresentationFormat>
  <Paragraphs>244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Официальная</vt:lpstr>
      <vt:lpstr>ИМПИНДЖМЕНТ СИНДРОМ</vt:lpstr>
      <vt:lpstr>Распространенность </vt:lpstr>
      <vt:lpstr>Презентация PowerPoint</vt:lpstr>
      <vt:lpstr>Презентация PowerPoint</vt:lpstr>
      <vt:lpstr>Презентация PowerPoint</vt:lpstr>
      <vt:lpstr>Патогенез</vt:lpstr>
      <vt:lpstr>Презентация PowerPoint</vt:lpstr>
      <vt:lpstr>Презентация PowerPoint</vt:lpstr>
      <vt:lpstr>Презентация PowerPoint</vt:lpstr>
      <vt:lpstr>ДИАГНОСТИКА </vt:lpstr>
      <vt:lpstr>Больной А. – 54 лет </vt:lpstr>
      <vt:lpstr>Больной А. – 54 лет </vt:lpstr>
      <vt:lpstr>Презентация PowerPoint</vt:lpstr>
      <vt:lpstr>Декабрь 2013</vt:lpstr>
      <vt:lpstr>Презентация PowerPoint</vt:lpstr>
      <vt:lpstr>Упражнения с «резинкой» вид 1</vt:lpstr>
      <vt:lpstr>Эка пхуджа свастикасна - 1</vt:lpstr>
      <vt:lpstr>Эка пхуджа свастикасна - 2</vt:lpstr>
      <vt:lpstr>Январь 2014</vt:lpstr>
      <vt:lpstr>Презентация PowerPoint</vt:lpstr>
      <vt:lpstr>Февраль 2014</vt:lpstr>
      <vt:lpstr>Упражнения с «резинкой» вид 2</vt:lpstr>
      <vt:lpstr>Презентация PowerPoint</vt:lpstr>
      <vt:lpstr> Март 2014</vt:lpstr>
      <vt:lpstr>эко бхуджа свастикасана 3</vt:lpstr>
      <vt:lpstr>Упражнения с «резинкой» вид 3</vt:lpstr>
      <vt:lpstr>Упражнения с «резинкой» вид 3</vt:lpstr>
      <vt:lpstr>Презентация PowerPoint</vt:lpstr>
      <vt:lpstr> Апрель 2014</vt:lpstr>
      <vt:lpstr>отжимания от стены</vt:lpstr>
      <vt:lpstr>Презентация PowerPoint</vt:lpstr>
      <vt:lpstr> Май 2014</vt:lpstr>
      <vt:lpstr>Отжимания на мяче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Шиков</dc:creator>
  <cp:lastModifiedBy>Lyebadkin</cp:lastModifiedBy>
  <cp:revision>28</cp:revision>
  <dcterms:created xsi:type="dcterms:W3CDTF">2015-04-01T19:22:10Z</dcterms:created>
  <dcterms:modified xsi:type="dcterms:W3CDTF">2015-06-26T20:29:15Z</dcterms:modified>
</cp:coreProperties>
</file>