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1" r:id="rId9"/>
    <p:sldId id="263" r:id="rId10"/>
    <p:sldId id="266" r:id="rId11"/>
    <p:sldId id="270" r:id="rId12"/>
    <p:sldId id="269" r:id="rId13"/>
    <p:sldId id="273" r:id="rId14"/>
    <p:sldId id="265" r:id="rId15"/>
    <p:sldId id="274" r:id="rId16"/>
    <p:sldId id="276" r:id="rId17"/>
    <p:sldId id="275" r:id="rId18"/>
    <p:sldId id="278" r:id="rId19"/>
    <p:sldId id="277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DBE3-E637-4EE0-8FBC-7B0D9641B3AC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6AFB-B783-4EB7-898F-2663E8A32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455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DBE3-E637-4EE0-8FBC-7B0D9641B3AC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6AFB-B783-4EB7-898F-2663E8A32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8460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DBE3-E637-4EE0-8FBC-7B0D9641B3AC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6AFB-B783-4EB7-898F-2663E8A32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012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DBE3-E637-4EE0-8FBC-7B0D9641B3AC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6AFB-B783-4EB7-898F-2663E8A32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44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DBE3-E637-4EE0-8FBC-7B0D9641B3AC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6AFB-B783-4EB7-898F-2663E8A32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294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DBE3-E637-4EE0-8FBC-7B0D9641B3AC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6AFB-B783-4EB7-898F-2663E8A32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698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DBE3-E637-4EE0-8FBC-7B0D9641B3AC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6AFB-B783-4EB7-898F-2663E8A32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771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DBE3-E637-4EE0-8FBC-7B0D9641B3AC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6AFB-B783-4EB7-898F-2663E8A32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7519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DBE3-E637-4EE0-8FBC-7B0D9641B3AC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6AFB-B783-4EB7-898F-2663E8A32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547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DBE3-E637-4EE0-8FBC-7B0D9641B3AC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6AFB-B783-4EB7-898F-2663E8A32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149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DBE3-E637-4EE0-8FBC-7B0D9641B3AC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6AFB-B783-4EB7-898F-2663E8A32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046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EDBE3-E637-4EE0-8FBC-7B0D9641B3AC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6AFB-B783-4EB7-898F-2663E8A32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398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7772400" cy="4104455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Опыт йогатерапевтической        работы с </a:t>
            </a:r>
            <a:r>
              <a:rPr lang="ru-RU" dirty="0" smtClean="0">
                <a:solidFill>
                  <a:schemeClr val="accent2"/>
                </a:solidFill>
              </a:rPr>
              <a:t>РЕВМАТОИДНЫМ </a:t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>
                <a:solidFill>
                  <a:schemeClr val="accent2"/>
                </a:solidFill>
              </a:rPr>
              <a:t>АРТРИТОМ</a:t>
            </a:r>
            <a:endParaRPr lang="ru-RU" sz="7200" dirty="0">
              <a:solidFill>
                <a:schemeClr val="accent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98074" y="3573016"/>
            <a:ext cx="3443735" cy="243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2787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/>
              <a:t>Клинико-анатомическая форма </a:t>
            </a:r>
            <a:r>
              <a:rPr lang="ru-RU" i="1" dirty="0" smtClean="0"/>
              <a:t>болезни - </a:t>
            </a:r>
            <a:r>
              <a:rPr lang="ru-RU" dirty="0" smtClean="0"/>
              <a:t>количественная </a:t>
            </a:r>
            <a:r>
              <a:rPr lang="ru-RU" dirty="0"/>
              <a:t>оценка вовлечения в процесс суставов, наличие или отсутствие внесуставных </a:t>
            </a:r>
            <a:r>
              <a:rPr lang="ru-RU" dirty="0" smtClean="0"/>
              <a:t>проявлений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Иммунологическая характеристика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(по результатам определения в сыворотке крови</a:t>
            </a:r>
            <a:r>
              <a:rPr lang="ru-RU" dirty="0" smtClean="0"/>
              <a:t>):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  </a:t>
            </a:r>
            <a:r>
              <a:rPr lang="ru-RU" dirty="0" err="1"/>
              <a:t>Серопозитивный</a:t>
            </a:r>
            <a:r>
              <a:rPr lang="ru-RU" dirty="0"/>
              <a:t> (+)</a:t>
            </a:r>
          </a:p>
          <a:p>
            <a:pPr marL="0" indent="0">
              <a:buNone/>
            </a:pPr>
            <a:r>
              <a:rPr lang="ru-RU" dirty="0"/>
              <a:t>-  </a:t>
            </a:r>
            <a:r>
              <a:rPr lang="ru-RU" dirty="0" err="1"/>
              <a:t>Серонегативный</a:t>
            </a:r>
            <a:r>
              <a:rPr lang="ru-RU" dirty="0"/>
              <a:t> (-)</a:t>
            </a:r>
          </a:p>
          <a:p>
            <a:pPr>
              <a:buFontTx/>
              <a:buChar char="-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4042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9006" y="116633"/>
            <a:ext cx="6035282" cy="665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9466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404812"/>
            <a:ext cx="8363272" cy="30961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Рентгенологическая </a:t>
            </a:r>
            <a:r>
              <a:rPr lang="ru-RU" b="1" i="1" dirty="0"/>
              <a:t>стадия болезни.</a:t>
            </a:r>
            <a:endParaRPr lang="ru-RU" dirty="0"/>
          </a:p>
          <a:p>
            <a:pPr marL="571500" indent="-571500">
              <a:buFont typeface="+mj-lt"/>
              <a:buAutoNum type="romanUcPeriod"/>
            </a:pPr>
            <a:r>
              <a:rPr lang="ru-RU" dirty="0"/>
              <a:t>стадия – Околосуставной остеопороз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/>
              <a:t>стадия – Остеопороз + сужение суставной щели (могут быть единич­ные </a:t>
            </a:r>
            <a:r>
              <a:rPr lang="ru-RU" dirty="0" err="1"/>
              <a:t>узуры</a:t>
            </a:r>
            <a:r>
              <a:rPr lang="ru-RU" dirty="0"/>
              <a:t>)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/>
              <a:t>стадия – Остеопороз, сужение суставной щели, множественные </a:t>
            </a:r>
            <a:r>
              <a:rPr lang="ru-RU" dirty="0" err="1"/>
              <a:t>узуры</a:t>
            </a:r>
            <a:endParaRPr lang="ru-RU" dirty="0"/>
          </a:p>
          <a:p>
            <a:pPr marL="571500" indent="-571500">
              <a:buFont typeface="+mj-lt"/>
              <a:buAutoNum type="romanUcPeriod"/>
            </a:pPr>
            <a:r>
              <a:rPr lang="ru-RU" dirty="0"/>
              <a:t>стадия – Остеопороз, сужение суставной щели, множественные </a:t>
            </a:r>
            <a:r>
              <a:rPr lang="ru-RU" dirty="0" err="1"/>
              <a:t>узуры</a:t>
            </a:r>
            <a:r>
              <a:rPr lang="ru-RU" dirty="0"/>
              <a:t> + костный анкилоз.</a:t>
            </a: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3573016"/>
            <a:ext cx="4581525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207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Клинические проявления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Скованность, особенно утром, утомляемость</a:t>
            </a:r>
          </a:p>
          <a:p>
            <a:r>
              <a:rPr lang="ru-RU" dirty="0" smtClean="0"/>
              <a:t>Боль в суставах. Усиливается ночью и по утрам, при движениях</a:t>
            </a:r>
          </a:p>
          <a:p>
            <a:r>
              <a:rPr lang="ru-RU" dirty="0"/>
              <a:t>Р</a:t>
            </a:r>
            <a:r>
              <a:rPr lang="ru-RU" dirty="0" smtClean="0"/>
              <a:t>ефлекторный </a:t>
            </a:r>
            <a:r>
              <a:rPr lang="ru-RU" dirty="0"/>
              <a:t>спазм </a:t>
            </a:r>
            <a:r>
              <a:rPr lang="ru-RU" dirty="0" smtClean="0"/>
              <a:t>близлежащих к суставам мышц. </a:t>
            </a:r>
            <a:r>
              <a:rPr lang="ru-RU" dirty="0"/>
              <a:t>О</a:t>
            </a:r>
            <a:r>
              <a:rPr lang="ru-RU" dirty="0" smtClean="0"/>
              <a:t>граничиваются </a:t>
            </a:r>
            <a:r>
              <a:rPr lang="ru-RU" dirty="0"/>
              <a:t>движения в поражённом </a:t>
            </a:r>
            <a:r>
              <a:rPr lang="ru-RU" dirty="0" smtClean="0"/>
              <a:t>суставе</a:t>
            </a:r>
          </a:p>
          <a:p>
            <a:r>
              <a:rPr lang="ru-RU" dirty="0" err="1" smtClean="0"/>
              <a:t>Тугоподвижность</a:t>
            </a:r>
            <a:r>
              <a:rPr lang="ru-RU" dirty="0" smtClean="0"/>
              <a:t> и деформация запястий и стоп</a:t>
            </a:r>
          </a:p>
          <a:p>
            <a:r>
              <a:rPr lang="ru-RU" dirty="0" smtClean="0"/>
              <a:t>Атрофия мышц вблизи пораженных суставов</a:t>
            </a:r>
          </a:p>
          <a:p>
            <a:r>
              <a:rPr lang="ru-RU" dirty="0" smtClean="0"/>
              <a:t>Похудание, повышение температуры тела</a:t>
            </a:r>
          </a:p>
          <a:p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3746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Внесуставные проявления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80920" cy="5544616"/>
          </a:xfrm>
        </p:spPr>
        <p:txBody>
          <a:bodyPr/>
          <a:lstStyle/>
          <a:p>
            <a:r>
              <a:rPr lang="ru-RU" dirty="0" smtClean="0"/>
              <a:t>Ревматоидные узелки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556792"/>
            <a:ext cx="6991350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1817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dirty="0" smtClean="0"/>
              <a:t>Поражение </a:t>
            </a:r>
            <a:r>
              <a:rPr lang="ru-RU" dirty="0" smtClean="0">
                <a:solidFill>
                  <a:srgbClr val="00B050"/>
                </a:solidFill>
              </a:rPr>
              <a:t>кожи </a:t>
            </a:r>
            <a:r>
              <a:rPr lang="ru-RU" dirty="0" smtClean="0"/>
              <a:t>– истончение, мелкоочаговые некрозы, кровоизлияния, цианоз кистей и стоп</a:t>
            </a:r>
          </a:p>
          <a:p>
            <a:r>
              <a:rPr lang="ru-RU" dirty="0" smtClean="0"/>
              <a:t>Поражение </a:t>
            </a:r>
            <a:r>
              <a:rPr lang="ru-RU" dirty="0" smtClean="0">
                <a:solidFill>
                  <a:srgbClr val="00B050"/>
                </a:solidFill>
              </a:rPr>
              <a:t>глаз</a:t>
            </a:r>
            <a:r>
              <a:rPr lang="ru-RU" dirty="0" smtClean="0"/>
              <a:t> </a:t>
            </a:r>
            <a:r>
              <a:rPr lang="ru-RU" dirty="0"/>
              <a:t>проявляется иритом, иридоциклитом, </a:t>
            </a:r>
            <a:r>
              <a:rPr lang="ru-RU" dirty="0" err="1"/>
              <a:t>эписклеритом</a:t>
            </a:r>
            <a:r>
              <a:rPr lang="ru-RU" dirty="0"/>
              <a:t> и склеритом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0774" y="3406862"/>
            <a:ext cx="1875727" cy="29523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3406862"/>
            <a:ext cx="1828948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4409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/>
          </a:bodyPr>
          <a:lstStyle/>
          <a:p>
            <a:r>
              <a:rPr lang="ru-RU" dirty="0" smtClean="0"/>
              <a:t>Поражение </a:t>
            </a:r>
            <a:r>
              <a:rPr lang="ru-RU" dirty="0" smtClean="0">
                <a:solidFill>
                  <a:srgbClr val="00B050"/>
                </a:solidFill>
              </a:rPr>
              <a:t>сердца</a:t>
            </a:r>
            <a:r>
              <a:rPr lang="ru-RU" dirty="0" smtClean="0"/>
              <a:t> - перикардит, миокардит, ревматоидные узелки в миокарде</a:t>
            </a:r>
          </a:p>
          <a:p>
            <a:r>
              <a:rPr lang="ru-RU" dirty="0" smtClean="0"/>
              <a:t>Поражения </a:t>
            </a:r>
            <a:r>
              <a:rPr lang="ru-RU" dirty="0" smtClean="0">
                <a:solidFill>
                  <a:srgbClr val="00B050"/>
                </a:solidFill>
              </a:rPr>
              <a:t>легких</a:t>
            </a:r>
            <a:r>
              <a:rPr lang="ru-RU" dirty="0" smtClean="0"/>
              <a:t> (у 30-50% больных) – плеврит, ревматоидные узелки, </a:t>
            </a:r>
            <a:r>
              <a:rPr lang="ru-RU" dirty="0" err="1"/>
              <a:t>пневмонит</a:t>
            </a:r>
            <a:r>
              <a:rPr lang="ru-RU" dirty="0"/>
              <a:t> (</a:t>
            </a:r>
            <a:r>
              <a:rPr lang="ru-RU" dirty="0" err="1"/>
              <a:t>альвеолит</a:t>
            </a:r>
            <a:r>
              <a:rPr lang="ru-RU" dirty="0" smtClean="0"/>
              <a:t>), легочный </a:t>
            </a:r>
            <a:r>
              <a:rPr lang="ru-RU" dirty="0" err="1" smtClean="0"/>
              <a:t>васкулит</a:t>
            </a:r>
            <a:endParaRPr lang="ru-RU" dirty="0"/>
          </a:p>
          <a:p>
            <a:r>
              <a:rPr lang="ru-RU" dirty="0" smtClean="0"/>
              <a:t>Поражение </a:t>
            </a:r>
            <a:r>
              <a:rPr lang="ru-RU" dirty="0" smtClean="0">
                <a:solidFill>
                  <a:srgbClr val="00B050"/>
                </a:solidFill>
              </a:rPr>
              <a:t>почек</a:t>
            </a:r>
            <a:r>
              <a:rPr lang="ru-RU" dirty="0" smtClean="0"/>
              <a:t> – амилоидоз,</a:t>
            </a:r>
            <a:r>
              <a:rPr lang="ru-RU" dirty="0"/>
              <a:t> </a:t>
            </a:r>
            <a:r>
              <a:rPr lang="ru-RU" dirty="0" err="1" smtClean="0"/>
              <a:t>гломерулонефрит</a:t>
            </a:r>
            <a:r>
              <a:rPr lang="ru-RU" dirty="0" smtClean="0"/>
              <a:t>, «лекарственная почка»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Неврологические</a:t>
            </a:r>
            <a:r>
              <a:rPr lang="ru-RU" dirty="0" smtClean="0"/>
              <a:t> расстройства в результате подвывиха атланто-осевого сустава, сдавления нервов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5910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r>
              <a:rPr lang="ru-RU" dirty="0" smtClean="0"/>
              <a:t>Поражение </a:t>
            </a:r>
            <a:r>
              <a:rPr lang="ru-RU" dirty="0" smtClean="0">
                <a:solidFill>
                  <a:srgbClr val="00B050"/>
                </a:solidFill>
              </a:rPr>
              <a:t>сосудов </a:t>
            </a:r>
            <a:r>
              <a:rPr lang="ru-RU" dirty="0" smtClean="0"/>
              <a:t>– </a:t>
            </a:r>
            <a:r>
              <a:rPr lang="ru-RU" dirty="0" err="1" smtClean="0"/>
              <a:t>васкулит</a:t>
            </a:r>
            <a:endParaRPr lang="ru-RU" dirty="0" smtClean="0"/>
          </a:p>
          <a:p>
            <a:r>
              <a:rPr lang="ru-RU" dirty="0" smtClean="0"/>
              <a:t>Поражение мышц – миалгия, миозит, атрофия мышц</a:t>
            </a:r>
          </a:p>
          <a:p>
            <a:r>
              <a:rPr lang="ru-RU" dirty="0"/>
              <a:t>Периферическая </a:t>
            </a:r>
            <a:r>
              <a:rPr lang="ru-RU" dirty="0" err="1" smtClean="0">
                <a:solidFill>
                  <a:srgbClr val="00B050"/>
                </a:solidFill>
              </a:rPr>
              <a:t>лимфо</a:t>
            </a:r>
            <a:r>
              <a:rPr lang="ru-RU" dirty="0" err="1" smtClean="0"/>
              <a:t>аденопатия</a:t>
            </a:r>
            <a:endParaRPr lang="ru-RU" dirty="0" smtClean="0"/>
          </a:p>
          <a:p>
            <a:r>
              <a:rPr lang="ru-RU" dirty="0" smtClean="0">
                <a:solidFill>
                  <a:srgbClr val="00B050"/>
                </a:solidFill>
              </a:rPr>
              <a:t>Анемический</a:t>
            </a:r>
            <a:r>
              <a:rPr lang="ru-RU" dirty="0" smtClean="0"/>
              <a:t> синдром – «анемия хронического воспаления»</a:t>
            </a:r>
          </a:p>
          <a:p>
            <a:r>
              <a:rPr lang="ru-RU" dirty="0" smtClean="0"/>
              <a:t>Нарушения </a:t>
            </a:r>
            <a:r>
              <a:rPr lang="ru-RU" dirty="0" smtClean="0">
                <a:solidFill>
                  <a:srgbClr val="00B050"/>
                </a:solidFill>
              </a:rPr>
              <a:t>ЖКТ</a:t>
            </a:r>
            <a:r>
              <a:rPr lang="ru-RU" dirty="0" smtClean="0"/>
              <a:t> – побочный эффект лекарств, </a:t>
            </a:r>
            <a:r>
              <a:rPr lang="ru-RU" dirty="0" err="1" smtClean="0"/>
              <a:t>амелоидоз</a:t>
            </a:r>
            <a:endParaRPr lang="ru-RU" dirty="0" smtClean="0"/>
          </a:p>
          <a:p>
            <a:r>
              <a:rPr lang="ru-RU" dirty="0" smtClean="0">
                <a:solidFill>
                  <a:srgbClr val="00B050"/>
                </a:solidFill>
              </a:rPr>
              <a:t>Эндокринные</a:t>
            </a:r>
            <a:r>
              <a:rPr lang="ru-RU" dirty="0" smtClean="0"/>
              <a:t> нарушения - </a:t>
            </a:r>
            <a:r>
              <a:rPr lang="ru-RU" dirty="0"/>
              <a:t>аутоиммунный </a:t>
            </a:r>
            <a:r>
              <a:rPr lang="ru-RU" dirty="0" err="1" smtClean="0"/>
              <a:t>тиреоидит</a:t>
            </a:r>
            <a:endParaRPr lang="ru-RU" dirty="0" smtClean="0"/>
          </a:p>
          <a:p>
            <a:r>
              <a:rPr lang="ru-RU" dirty="0" err="1"/>
              <a:t>Остеопенический</a:t>
            </a:r>
            <a:r>
              <a:rPr lang="ru-RU" dirty="0"/>
              <a:t> синдром</a:t>
            </a:r>
          </a:p>
        </p:txBody>
      </p:sp>
    </p:spTree>
    <p:extLst>
      <p:ext uri="{BB962C8B-B14F-4D97-AF65-F5344CB8AC3E}">
        <p14:creationId xmlns:p14="http://schemas.microsoft.com/office/powerpoint/2010/main" xmlns="" val="3293777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/>
              <a:t>Методы лечения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ru-RU" dirty="0" smtClean="0"/>
              <a:t>Противовоспалительные препараты</a:t>
            </a:r>
          </a:p>
          <a:p>
            <a:r>
              <a:rPr lang="ru-RU" dirty="0" smtClean="0"/>
              <a:t>Препараты, </a:t>
            </a:r>
            <a:r>
              <a:rPr lang="ru-RU" dirty="0"/>
              <a:t>замедляющие прогрессирование </a:t>
            </a:r>
            <a:r>
              <a:rPr lang="ru-RU" dirty="0" smtClean="0"/>
              <a:t>РА – иммунодепрессанты, препараты золота и пр.</a:t>
            </a:r>
          </a:p>
          <a:p>
            <a:r>
              <a:rPr lang="ru-RU" dirty="0" smtClean="0"/>
              <a:t>Кортикостероиды</a:t>
            </a:r>
          </a:p>
          <a:p>
            <a:r>
              <a:rPr lang="ru-RU" dirty="0" smtClean="0"/>
              <a:t>Физиотерапия и реабилитация (ЛФК, массаж, </a:t>
            </a:r>
            <a:r>
              <a:rPr lang="ru-RU" dirty="0" err="1" smtClean="0"/>
              <a:t>физиопроцедуры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42398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Возможности йогатерапии и ЛФК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Обучение расслаблению, правильному дыханию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Укрепление мышечной силы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Увеличение амплитуды движений в суставах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Восстановление двигательной функции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Устранение сопутствующих проблем и некоторых побочных эффектов лекарств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Улучшение качества жизни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059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18388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accent2"/>
                </a:solidFill>
              </a:rPr>
              <a:t>Ревматоидный артрит </a:t>
            </a:r>
            <a:r>
              <a:rPr lang="ru-RU" dirty="0" smtClean="0"/>
              <a:t>(</a:t>
            </a:r>
            <a:r>
              <a:rPr lang="ru-RU" dirty="0" err="1"/>
              <a:t>Artritis</a:t>
            </a:r>
            <a:r>
              <a:rPr lang="ru-RU" dirty="0"/>
              <a:t> </a:t>
            </a:r>
            <a:r>
              <a:rPr lang="ru-RU" dirty="0" err="1" smtClean="0"/>
              <a:t>rheumatoides</a:t>
            </a:r>
            <a:r>
              <a:rPr lang="ru-RU" dirty="0" smtClean="0"/>
              <a:t>) – </a:t>
            </a:r>
            <a:r>
              <a:rPr lang="ru-RU" sz="4000" dirty="0" smtClean="0"/>
              <a:t>это системное заболевание соединительной ткани с поражением суставов по типу эрозивно-деструктивного полиартрита неясной этиологии со сложным аутоиммунным патогенезом и внесуставными проявлениями.</a:t>
            </a:r>
          </a:p>
        </p:txBody>
      </p:sp>
    </p:spTree>
    <p:extLst>
      <p:ext uri="{BB962C8B-B14F-4D97-AF65-F5344CB8AC3E}">
        <p14:creationId xmlns:p14="http://schemas.microsoft.com/office/powerpoint/2010/main" xmlns="" val="1431852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859216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Практический случай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 smtClean="0"/>
              <a:t>Светлана, 53 года </a:t>
            </a:r>
          </a:p>
          <a:p>
            <a:pPr marL="0" indent="0">
              <a:buNone/>
            </a:pPr>
            <a:r>
              <a:rPr lang="ru-RU" dirty="0" smtClean="0"/>
              <a:t>Диагноз</a:t>
            </a:r>
            <a:r>
              <a:rPr lang="ru-RU" dirty="0" smtClean="0">
                <a:solidFill>
                  <a:srgbClr val="FF0000"/>
                </a:solidFill>
              </a:rPr>
              <a:t>: Ревматоидный артрит</a:t>
            </a:r>
            <a:r>
              <a:rPr lang="ru-RU" dirty="0"/>
              <a:t>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серо</a:t>
            </a:r>
            <a:r>
              <a:rPr lang="ru-RU" dirty="0"/>
              <a:t>(+) вариант, поздняя стадия, с системными проявлениями: похудание, </a:t>
            </a:r>
            <a:r>
              <a:rPr lang="ru-RU" dirty="0" smtClean="0"/>
              <a:t>анемия</a:t>
            </a:r>
          </a:p>
          <a:p>
            <a:pPr marL="0" indent="0">
              <a:buNone/>
            </a:pPr>
            <a:r>
              <a:rPr lang="ru-RU" dirty="0"/>
              <a:t>Сопутствующий: </a:t>
            </a:r>
            <a:r>
              <a:rPr lang="ru-RU" dirty="0">
                <a:solidFill>
                  <a:srgbClr val="FF0000"/>
                </a:solidFill>
              </a:rPr>
              <a:t>язвенная болезнь </a:t>
            </a:r>
            <a:r>
              <a:rPr lang="ru-RU" dirty="0" smtClean="0">
                <a:solidFill>
                  <a:srgbClr val="FF0000"/>
                </a:solidFill>
              </a:rPr>
              <a:t>ДПК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20 лет болезни</a:t>
            </a:r>
          </a:p>
          <a:p>
            <a:pPr marL="0" indent="0">
              <a:buNone/>
            </a:pPr>
            <a:r>
              <a:rPr lang="ru-RU" dirty="0" smtClean="0"/>
              <a:t>1 гр. </a:t>
            </a:r>
            <a:r>
              <a:rPr lang="ru-RU" dirty="0"/>
              <a:t>и</a:t>
            </a:r>
            <a:r>
              <a:rPr lang="ru-RU" dirty="0" smtClean="0"/>
              <a:t>нвалидности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78096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/>
          </a:bodyPr>
          <a:lstStyle/>
          <a:p>
            <a:r>
              <a:rPr lang="ru-RU" dirty="0" smtClean="0"/>
              <a:t>1995 год - поставлен диагноз</a:t>
            </a:r>
          </a:p>
          <a:p>
            <a:r>
              <a:rPr lang="ru-RU" dirty="0" smtClean="0"/>
              <a:t>10 лет </a:t>
            </a:r>
            <a:r>
              <a:rPr lang="ru-RU" dirty="0" err="1" smtClean="0"/>
              <a:t>Диклофенак</a:t>
            </a:r>
            <a:r>
              <a:rPr lang="ru-RU" dirty="0" smtClean="0"/>
              <a:t> по 200 мг в сутки</a:t>
            </a:r>
          </a:p>
          <a:p>
            <a:r>
              <a:rPr lang="ru-RU" dirty="0" err="1" smtClean="0"/>
              <a:t>Синовит</a:t>
            </a:r>
            <a:r>
              <a:rPr lang="ru-RU" dirty="0" smtClean="0"/>
              <a:t> правого коленного сустава</a:t>
            </a:r>
          </a:p>
          <a:p>
            <a:r>
              <a:rPr lang="ru-RU" dirty="0" err="1" smtClean="0"/>
              <a:t>Тауридон</a:t>
            </a:r>
            <a:r>
              <a:rPr lang="ru-RU" dirty="0" smtClean="0"/>
              <a:t>  течение нескольких лет дал облегчение и побочный эффект на почки</a:t>
            </a:r>
          </a:p>
          <a:p>
            <a:r>
              <a:rPr lang="ru-RU" dirty="0" smtClean="0"/>
              <a:t>2007 г. – </a:t>
            </a:r>
            <a:r>
              <a:rPr lang="ru-RU" dirty="0" err="1" smtClean="0">
                <a:solidFill>
                  <a:srgbClr val="FF0000"/>
                </a:solidFill>
              </a:rPr>
              <a:t>протрузия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ru-RU" dirty="0">
                <a:solidFill>
                  <a:srgbClr val="FF0000"/>
                </a:solidFill>
              </a:rPr>
              <a:t>5-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ru-RU" dirty="0">
                <a:solidFill>
                  <a:srgbClr val="FF0000"/>
                </a:solidFill>
              </a:rPr>
              <a:t>1 4 </a:t>
            </a:r>
            <a:r>
              <a:rPr lang="ru-RU" dirty="0" smtClean="0">
                <a:solidFill>
                  <a:srgbClr val="FF0000"/>
                </a:solidFill>
              </a:rPr>
              <a:t>мм</a:t>
            </a:r>
            <a:r>
              <a:rPr lang="ru-RU" dirty="0" smtClean="0"/>
              <a:t>. </a:t>
            </a:r>
            <a:r>
              <a:rPr lang="ru-RU" dirty="0"/>
              <a:t>Острые боли</a:t>
            </a:r>
            <a:r>
              <a:rPr lang="ru-RU" dirty="0" smtClean="0"/>
              <a:t>, прострелы </a:t>
            </a:r>
            <a:r>
              <a:rPr lang="ru-RU" dirty="0"/>
              <a:t>в ягодицу</a:t>
            </a:r>
            <a:r>
              <a:rPr lang="ru-RU" dirty="0" smtClean="0"/>
              <a:t>, ноющие </a:t>
            </a:r>
            <a:r>
              <a:rPr lang="ru-RU" dirty="0"/>
              <a:t>боли в ноге. </a:t>
            </a:r>
            <a:r>
              <a:rPr lang="ru-RU" dirty="0" smtClean="0"/>
              <a:t>Блокады не дали облегчения.</a:t>
            </a:r>
          </a:p>
          <a:p>
            <a:r>
              <a:rPr lang="ru-RU" dirty="0" smtClean="0"/>
              <a:t>2008 обострение – облегчение после лечения в санатории: иглоукалывания, лечения холодом, обезболивающие уколы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50548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612068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2009 год снова появились боли в спине</a:t>
            </a:r>
          </a:p>
          <a:p>
            <a:r>
              <a:rPr lang="ru-RU" dirty="0" smtClean="0"/>
              <a:t>Январь 2010 – начала посещать групповые занятия йоги и ЛФК</a:t>
            </a:r>
          </a:p>
          <a:p>
            <a:pPr marL="0" indent="0">
              <a:buNone/>
            </a:pPr>
            <a:r>
              <a:rPr lang="ru-RU" dirty="0" smtClean="0"/>
              <a:t>Начали препарат </a:t>
            </a:r>
            <a:r>
              <a:rPr lang="ru-RU" dirty="0" err="1" smtClean="0"/>
              <a:t>Мабтера</a:t>
            </a:r>
            <a:r>
              <a:rPr lang="ru-RU" dirty="0" smtClean="0"/>
              <a:t> курсами по 500 мг 2 раза в год</a:t>
            </a:r>
          </a:p>
          <a:p>
            <a:r>
              <a:rPr lang="ru-RU" dirty="0" smtClean="0"/>
              <a:t>на </a:t>
            </a:r>
            <a:r>
              <a:rPr lang="ru-RU" dirty="0"/>
              <a:t>20.09.11 Деформация кистей и стоп типичная для РА. </a:t>
            </a:r>
            <a:r>
              <a:rPr lang="ru-RU" dirty="0" err="1"/>
              <a:t>Дефигурация</a:t>
            </a:r>
            <a:r>
              <a:rPr lang="ru-RU" dirty="0"/>
              <a:t> коленных суставов, артрит правого к\с. </a:t>
            </a:r>
            <a:r>
              <a:rPr lang="ru-RU" dirty="0" err="1"/>
              <a:t>Сгибательные</a:t>
            </a:r>
            <a:r>
              <a:rPr lang="ru-RU" dirty="0"/>
              <a:t> контрактуры на правом локтевом суставе.</a:t>
            </a:r>
          </a:p>
          <a:p>
            <a:r>
              <a:rPr lang="ru-RU" dirty="0"/>
              <a:t>2012 </a:t>
            </a:r>
            <a:r>
              <a:rPr lang="ru-RU" dirty="0" smtClean="0"/>
              <a:t>обострение </a:t>
            </a:r>
            <a:r>
              <a:rPr lang="ru-RU" dirty="0"/>
              <a:t>язвенной болезни 12пк из-за несоблюдения </a:t>
            </a:r>
            <a:r>
              <a:rPr lang="ru-RU" dirty="0" smtClean="0"/>
              <a:t>режима приема </a:t>
            </a:r>
            <a:r>
              <a:rPr lang="ru-RU" dirty="0" err="1"/>
              <a:t>О</a:t>
            </a:r>
            <a:r>
              <a:rPr lang="ru-RU" dirty="0" err="1" smtClean="0"/>
              <a:t>мепразола</a:t>
            </a:r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55992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Положительная динамика -</a:t>
            </a:r>
            <a:br>
              <a:rPr lang="ru-RU" dirty="0" smtClean="0"/>
            </a:br>
            <a:r>
              <a:rPr lang="ru-RU" dirty="0" smtClean="0"/>
              <a:t>применение </a:t>
            </a:r>
            <a:r>
              <a:rPr lang="ru-RU" dirty="0"/>
              <a:t>препарата «</a:t>
            </a:r>
            <a:r>
              <a:rPr lang="ru-RU" dirty="0" err="1"/>
              <a:t>Мабтера</a:t>
            </a:r>
            <a:r>
              <a:rPr lang="ru-RU" dirty="0" smtClean="0"/>
              <a:t>» и занятий </a:t>
            </a:r>
            <a:r>
              <a:rPr lang="ru-RU" dirty="0" err="1" smtClean="0"/>
              <a:t>йогатерапией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Через полгода занятий йогой полностью ушли боли в пояснице и прострелы в ногу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Улучшилась гибкость суставов, увеличился объем движений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Ушла контрактура локтевого сустава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Ушли некоторые системные проявления (отмечают врачи)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Ушла утомляемость и уменьшились боли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Нормализовался стул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07914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Применяемые практики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Дыхательные упражнения и брюшные манипуляции с учетом ограничений по сопутствующему диагнозу - язве ДПК и учетом гипотонии</a:t>
            </a:r>
          </a:p>
          <a:p>
            <a:r>
              <a:rPr lang="ru-RU" dirty="0" err="1" smtClean="0"/>
              <a:t>Вьяямы</a:t>
            </a:r>
            <a:r>
              <a:rPr lang="ru-RU" dirty="0" smtClean="0"/>
              <a:t>: шея, руки (иногда через легкую боль), ноги – в разгрузке (сидя или лежа), комплексные </a:t>
            </a:r>
            <a:r>
              <a:rPr lang="ru-RU" dirty="0" err="1" smtClean="0"/>
              <a:t>вьяямы</a:t>
            </a:r>
            <a:r>
              <a:rPr lang="ru-RU" dirty="0" smtClean="0"/>
              <a:t> стоя (из йоги Теней)</a:t>
            </a:r>
          </a:p>
          <a:p>
            <a:r>
              <a:rPr lang="ru-RU" dirty="0" err="1" smtClean="0"/>
              <a:t>Асаны</a:t>
            </a:r>
            <a:r>
              <a:rPr lang="ru-RU" dirty="0" smtClean="0"/>
              <a:t> стоя - минимум: </a:t>
            </a:r>
            <a:r>
              <a:rPr lang="ru-RU" dirty="0" err="1" smtClean="0"/>
              <a:t>уткатасана</a:t>
            </a:r>
            <a:r>
              <a:rPr lang="ru-RU" dirty="0" smtClean="0"/>
              <a:t>, выпады</a:t>
            </a:r>
          </a:p>
          <a:p>
            <a:r>
              <a:rPr lang="ru-RU" dirty="0" smtClean="0"/>
              <a:t>Кошка, </a:t>
            </a:r>
            <a:r>
              <a:rPr lang="ru-RU" dirty="0" err="1"/>
              <a:t>т</a:t>
            </a:r>
            <a:r>
              <a:rPr lang="ru-RU" dirty="0" err="1" smtClean="0"/>
              <a:t>ракции</a:t>
            </a:r>
            <a:r>
              <a:rPr lang="ru-RU" dirty="0" smtClean="0"/>
              <a:t> </a:t>
            </a:r>
            <a:r>
              <a:rPr lang="ru-RU" dirty="0"/>
              <a:t>в</a:t>
            </a:r>
            <a:r>
              <a:rPr lang="ru-RU" dirty="0" smtClean="0"/>
              <a:t> Собаке с висом на ремне</a:t>
            </a:r>
          </a:p>
          <a:p>
            <a:r>
              <a:rPr lang="ru-RU" dirty="0" err="1" smtClean="0"/>
              <a:t>Асаны</a:t>
            </a:r>
            <a:r>
              <a:rPr lang="ru-RU" dirty="0" smtClean="0"/>
              <a:t>, лежа на укрепление спины + </a:t>
            </a:r>
            <a:r>
              <a:rPr lang="ru-RU" dirty="0" err="1" smtClean="0"/>
              <a:t>тракции</a:t>
            </a:r>
            <a:r>
              <a:rPr lang="ru-RU" dirty="0" smtClean="0"/>
              <a:t> лежа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5674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Асаны</a:t>
            </a:r>
            <a:r>
              <a:rPr lang="ru-RU" dirty="0" smtClean="0"/>
              <a:t> на укрепление мышц живота</a:t>
            </a:r>
          </a:p>
          <a:p>
            <a:r>
              <a:rPr lang="ru-RU" dirty="0" smtClean="0"/>
              <a:t>Скручивания лежа – динамический комплекс «крокодил»</a:t>
            </a:r>
          </a:p>
          <a:p>
            <a:r>
              <a:rPr lang="ru-RU" dirty="0" smtClean="0"/>
              <a:t>Динамические </a:t>
            </a:r>
            <a:r>
              <a:rPr lang="ru-RU" dirty="0" err="1" smtClean="0"/>
              <a:t>асаны</a:t>
            </a:r>
            <a:r>
              <a:rPr lang="ru-RU" dirty="0" smtClean="0"/>
              <a:t> и </a:t>
            </a:r>
            <a:r>
              <a:rPr lang="ru-RU" dirty="0" err="1" smtClean="0"/>
              <a:t>вьяямы</a:t>
            </a:r>
            <a:r>
              <a:rPr lang="ru-RU" dirty="0" smtClean="0"/>
              <a:t> для тазобедренных суставов сидя и лежа</a:t>
            </a:r>
          </a:p>
          <a:p>
            <a:r>
              <a:rPr lang="ru-RU" dirty="0" smtClean="0"/>
              <a:t>Перевернутые в простых формах</a:t>
            </a:r>
          </a:p>
          <a:p>
            <a:r>
              <a:rPr lang="ru-RU" dirty="0" smtClean="0"/>
              <a:t>Балансирующие и успокаивающие </a:t>
            </a:r>
            <a:r>
              <a:rPr lang="ru-RU" dirty="0" err="1" smtClean="0"/>
              <a:t>пранаямы</a:t>
            </a:r>
            <a:endParaRPr lang="ru-RU" dirty="0" smtClean="0"/>
          </a:p>
          <a:p>
            <a:r>
              <a:rPr lang="ru-RU" dirty="0" smtClean="0"/>
              <a:t>Продолжительная </a:t>
            </a:r>
            <a:r>
              <a:rPr lang="ru-RU" dirty="0" err="1" smtClean="0"/>
              <a:t>шавасана</a:t>
            </a:r>
            <a:r>
              <a:rPr lang="ru-RU" dirty="0" smtClean="0"/>
              <a:t> под голос</a:t>
            </a:r>
          </a:p>
          <a:p>
            <a:r>
              <a:rPr lang="ru-RU" dirty="0" err="1" smtClean="0"/>
              <a:t>Йоганидра</a:t>
            </a:r>
            <a:endParaRPr lang="ru-RU" dirty="0" smtClean="0"/>
          </a:p>
          <a:p>
            <a:r>
              <a:rPr lang="ru-RU" dirty="0" smtClean="0"/>
              <a:t>Лечебный и точечный массаж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4729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Применение в работе с больными РА динамических </a:t>
            </a:r>
            <a:r>
              <a:rPr lang="ru-RU" dirty="0" err="1" smtClean="0"/>
              <a:t>вьяям</a:t>
            </a:r>
            <a:r>
              <a:rPr lang="ru-RU" dirty="0" smtClean="0"/>
              <a:t> и упражнений на укрепление мышц рук и ног позволяет замедлить процесс деформации суставов и развитие контрактур. Так же может полностью устранять контрактуры при продолжительной ремиссии заболевания</a:t>
            </a:r>
          </a:p>
          <a:p>
            <a:r>
              <a:rPr lang="ru-RU" dirty="0" smtClean="0"/>
              <a:t>Применение комплекса «здоровый позвоночник» снижает 1. проявления РА в суставах позвоночника 2. устраняет сопутствующие </a:t>
            </a:r>
            <a:r>
              <a:rPr lang="ru-RU" dirty="0" err="1" smtClean="0"/>
              <a:t>дископатии</a:t>
            </a:r>
            <a:r>
              <a:rPr lang="ru-RU" dirty="0" smtClean="0"/>
              <a:t> 3. укрепляет тело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57323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Дыхательные практики препятствуют развитию осложнений РА на легкие, имеют специфическое действие при плевритах</a:t>
            </a:r>
          </a:p>
          <a:p>
            <a:r>
              <a:rPr lang="ru-RU" dirty="0" smtClean="0"/>
              <a:t>Общее погружение в практику и медитативные техники, а так же техники релаксации помогают позитивно повлиять на психику больных РА, их психологическое состояние и, возможно, повлиять на регулирующие системы и глубинные механизмы развития данной патологии – сбои в иммунной системе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7012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«ревматоидная» стопа и кисть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7" y="1412776"/>
            <a:ext cx="4022245" cy="295232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46775" y="2420888"/>
            <a:ext cx="4552973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2841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Этиология неизвестна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Имеются предположения о наличии при ревматоидном артрите первичного (врожденного или приобретенного) </a:t>
            </a:r>
            <a:r>
              <a:rPr lang="ru-RU" dirty="0" smtClean="0">
                <a:solidFill>
                  <a:schemeClr val="accent2"/>
                </a:solidFill>
              </a:rPr>
              <a:t>дефекта </a:t>
            </a:r>
            <a:r>
              <a:rPr lang="ru-RU" dirty="0">
                <a:solidFill>
                  <a:schemeClr val="accent2"/>
                </a:solidFill>
              </a:rPr>
              <a:t>клеточного иммунитета</a:t>
            </a:r>
            <a:r>
              <a:rPr lang="ru-RU" dirty="0"/>
              <a:t>, приводящего к ослаблению контроля за </a:t>
            </a:r>
            <a:r>
              <a:rPr lang="ru-RU" dirty="0" smtClean="0"/>
              <a:t>гуморальным его звеном </a:t>
            </a:r>
            <a:r>
              <a:rPr lang="ru-RU" dirty="0"/>
              <a:t>и последующим развитием аутоиммунных нарушений</a:t>
            </a:r>
          </a:p>
        </p:txBody>
      </p:sp>
    </p:spTree>
    <p:extLst>
      <p:ext uri="{BB962C8B-B14F-4D97-AF65-F5344CB8AC3E}">
        <p14:creationId xmlns:p14="http://schemas.microsoft.com/office/powerpoint/2010/main" xmlns="" val="3923690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Возможные причины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7941568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Инфекции (вирусоподобные частицы, стрептококки гр. В, вирус Эпштейна-</a:t>
            </a:r>
            <a:r>
              <a:rPr lang="ru-RU" dirty="0" err="1" smtClean="0"/>
              <a:t>Барр</a:t>
            </a:r>
            <a:r>
              <a:rPr lang="ru-RU" dirty="0" smtClean="0"/>
              <a:t>; молекулярная мимикрия)</a:t>
            </a:r>
          </a:p>
          <a:p>
            <a:r>
              <a:rPr lang="ru-RU" dirty="0" smtClean="0"/>
              <a:t>Генетические факторы (наличие определенной аминокислотной последовательности в генах антител)</a:t>
            </a:r>
          </a:p>
          <a:p>
            <a:r>
              <a:rPr lang="ru-RU" dirty="0" smtClean="0"/>
              <a:t>Гормональные факторы (половые гормоны, кортизол)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128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экссудативно-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альтеративные</a:t>
            </a:r>
            <a:r>
              <a:rPr lang="ru-RU" dirty="0" smtClean="0"/>
              <a:t> изменения: повреждение тканей суставов в виде острого или подострого </a:t>
            </a:r>
            <a:r>
              <a:rPr lang="ru-RU" dirty="0" err="1" smtClean="0"/>
              <a:t>синовита</a:t>
            </a:r>
            <a:r>
              <a:rPr lang="ru-RU" dirty="0" smtClean="0"/>
              <a:t> (воспаления синовиальной оболочки)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ролиферативные изменения</a:t>
            </a:r>
            <a:r>
              <a:rPr lang="ru-RU" dirty="0" smtClean="0"/>
              <a:t>: разрастание грануляционной ткани (паннус)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р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азрушение хряща</a:t>
            </a:r>
            <a:r>
              <a:rPr lang="ru-RU" dirty="0" smtClean="0"/>
              <a:t> и эпифизов костей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р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азвитие подвывихов и вывихов</a:t>
            </a:r>
            <a:r>
              <a:rPr lang="ru-RU" dirty="0" smtClean="0"/>
              <a:t>, </a:t>
            </a:r>
            <a:r>
              <a:rPr lang="ru-RU" dirty="0" err="1" smtClean="0"/>
              <a:t>анкилозирование</a:t>
            </a:r>
            <a:r>
              <a:rPr lang="ru-RU" dirty="0" smtClean="0"/>
              <a:t>, контрактуры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изменения в сосудах, органах и системах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7540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188640"/>
            <a:ext cx="7488832" cy="617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8436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20688"/>
            <a:ext cx="7797552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Ревматоидный фактор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(75-80% случаев)</a:t>
            </a:r>
          </a:p>
          <a:p>
            <a:pPr marL="0" indent="0">
              <a:buNone/>
            </a:pPr>
            <a:r>
              <a:rPr lang="ru-RU" dirty="0" err="1" smtClean="0"/>
              <a:t>Аутоантитела</a:t>
            </a:r>
            <a:r>
              <a:rPr lang="ru-RU" dirty="0" smtClean="0"/>
              <a:t>, </a:t>
            </a:r>
            <a:r>
              <a:rPr lang="ru-RU" dirty="0"/>
              <a:t>реагирующие в качестве </a:t>
            </a:r>
            <a:r>
              <a:rPr lang="ru-RU" dirty="0" err="1"/>
              <a:t>аутоантигена</a:t>
            </a:r>
            <a:r>
              <a:rPr lang="ru-RU" dirty="0"/>
              <a:t> с собственными иммуноглобулинами.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Синтезируются </a:t>
            </a:r>
            <a:r>
              <a:rPr lang="ru-RU" dirty="0"/>
              <a:t>плазматическими клетками синовиальной оболочки.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Из </a:t>
            </a:r>
            <a:r>
              <a:rPr lang="ru-RU" dirty="0"/>
              <a:t>суставов попадают в кровь. В крови образуют циркулирующие иммунные комплексы, которые повреждают синовиальную оболочку, стенки </a:t>
            </a:r>
            <a:r>
              <a:rPr lang="ru-RU" dirty="0" smtClean="0"/>
              <a:t>сосудов.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4612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3600" dirty="0" smtClean="0"/>
              <a:t>Стадии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ru-RU" dirty="0" smtClean="0"/>
              <a:t>Ранняя: (бессимптомная) сосудистая и клеточная активация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/>
              <a:t>Развернутая: (быстрая </a:t>
            </a:r>
            <a:r>
              <a:rPr lang="ru-RU" dirty="0" err="1" smtClean="0"/>
              <a:t>хронизация</a:t>
            </a:r>
            <a:r>
              <a:rPr lang="ru-RU" dirty="0" smtClean="0"/>
              <a:t> воспаления) образование ревматоидного фактора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/>
              <a:t>Поздняя: </a:t>
            </a:r>
            <a:r>
              <a:rPr lang="ru-RU" dirty="0"/>
              <a:t>соматическая мутация и дефекты </a:t>
            </a:r>
            <a:r>
              <a:rPr lang="ru-RU" dirty="0" err="1" smtClean="0"/>
              <a:t>апоптоза</a:t>
            </a:r>
            <a:r>
              <a:rPr lang="ru-RU" dirty="0" smtClean="0"/>
              <a:t> (клеточной гибели) </a:t>
            </a:r>
            <a:r>
              <a:rPr lang="ru-RU" dirty="0"/>
              <a:t>синовиальных клеток</a:t>
            </a:r>
            <a:endParaRPr lang="ru-RU" dirty="0" smtClean="0"/>
          </a:p>
          <a:p>
            <a:pPr marL="571500" indent="-571500">
              <a:buFont typeface="+mj-lt"/>
              <a:buAutoNum type="romanUcPeriod"/>
            </a:pPr>
            <a:endParaRPr lang="ru-RU" dirty="0" smtClean="0"/>
          </a:p>
          <a:p>
            <a:pPr marL="571500" indent="-571500">
              <a:buFont typeface="+mj-lt"/>
              <a:buAutoNum type="romanU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24264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3383</TotalTime>
  <Words>977</Words>
  <Application>Microsoft Office PowerPoint</Application>
  <PresentationFormat>On-screen Show (4:3)</PresentationFormat>
  <Paragraphs>114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Тема Office</vt:lpstr>
      <vt:lpstr>Опыт йогатерапевтической        работы с РЕВМАТОИДНЫМ  АРТРИТОМ</vt:lpstr>
      <vt:lpstr>Slide 2</vt:lpstr>
      <vt:lpstr>«ревматоидная» стопа и кисть</vt:lpstr>
      <vt:lpstr>Этиология неизвестна</vt:lpstr>
      <vt:lpstr>Возможные причины</vt:lpstr>
      <vt:lpstr>Slide 6</vt:lpstr>
      <vt:lpstr>Slide 7</vt:lpstr>
      <vt:lpstr>Slide 8</vt:lpstr>
      <vt:lpstr>Стадии </vt:lpstr>
      <vt:lpstr>Классификация</vt:lpstr>
      <vt:lpstr>Slide 11</vt:lpstr>
      <vt:lpstr>Slide 12</vt:lpstr>
      <vt:lpstr>Клинические проявления</vt:lpstr>
      <vt:lpstr>Внесуставные проявления</vt:lpstr>
      <vt:lpstr>Slide 15</vt:lpstr>
      <vt:lpstr>Slide 16</vt:lpstr>
      <vt:lpstr>Slide 17</vt:lpstr>
      <vt:lpstr>Методы лечения</vt:lpstr>
      <vt:lpstr>Возможности йогатерапии и ЛФК</vt:lpstr>
      <vt:lpstr>Практический случай</vt:lpstr>
      <vt:lpstr>Slide 21</vt:lpstr>
      <vt:lpstr>Slide 22</vt:lpstr>
      <vt:lpstr>Положительная динамика - применение препарата «Мабтера» и занятий йогатерапией</vt:lpstr>
      <vt:lpstr>Применяемые практики</vt:lpstr>
      <vt:lpstr>Slide 25</vt:lpstr>
      <vt:lpstr>Выводы</vt:lpstr>
      <vt:lpstr>Выводы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йогатерапевтической работы с  ревматоидным артритом</dc:title>
  <dc:creator>Пользователь</dc:creator>
  <cp:lastModifiedBy>Sagi Ermolaeva</cp:lastModifiedBy>
  <cp:revision>72</cp:revision>
  <dcterms:created xsi:type="dcterms:W3CDTF">2014-05-05T12:54:28Z</dcterms:created>
  <dcterms:modified xsi:type="dcterms:W3CDTF">2014-09-11T07:10:41Z</dcterms:modified>
</cp:coreProperties>
</file>